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730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4" r:id="rId28"/>
    <p:sldId id="282" r:id="rId29"/>
    <p:sldId id="283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307C18-E21A-44D6-874C-8F6115D7ED40}" type="datetimeFigureOut">
              <a:rPr lang="ko-KR" altLang="en-US" smtClean="0"/>
              <a:t>2018-02-25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C1BA0E-3980-4E2A-B6CF-C1B642EA4C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5397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288635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543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47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466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964718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263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315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043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310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07396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00024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7872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hf hdr="0"/>
  <p:txStyles>
    <p:titleStyle>
      <a:lvl1pPr algn="l" defTabSz="914400" rtl="0" eaLnBrk="1" latinLnBrk="1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1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1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1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1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1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1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1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1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1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954A589-5DA1-4101-9A31-5B5178D030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무례한 사람에게       웃으며 대처하는 법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CEC6056-A1D1-47E8-A87A-DE03837F2A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err="1"/>
              <a:t>정문정</a:t>
            </a:r>
            <a:r>
              <a:rPr lang="ko-KR" altLang="en-US" dirty="0"/>
              <a:t> 지음</a:t>
            </a:r>
          </a:p>
        </p:txBody>
      </p:sp>
    </p:spTree>
    <p:extLst>
      <p:ext uri="{BB962C8B-B14F-4D97-AF65-F5344CB8AC3E}">
        <p14:creationId xmlns:p14="http://schemas.microsoft.com/office/powerpoint/2010/main" val="1353475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102D79E-FAD1-4E15-BDC2-0046319B18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42975"/>
            <a:ext cx="9601200" cy="4924425"/>
          </a:xfrm>
        </p:spPr>
        <p:txBody>
          <a:bodyPr>
            <a:normAutofit/>
          </a:bodyPr>
          <a:lstStyle/>
          <a:p>
            <a:r>
              <a:rPr lang="ko-KR" altLang="en-US" sz="1600" dirty="0"/>
              <a:t>모든 질문에 답하지 않아도 돼</a:t>
            </a:r>
            <a:endParaRPr lang="en-US" altLang="ko-KR" sz="1600" dirty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나이가 들수록 스스로 던지는 질문보다 남들에게 받는 질문이 더 많아진다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r>
              <a:rPr lang="ko-KR" altLang="en-US" sz="1600" dirty="0"/>
              <a:t>어른들은 </a:t>
            </a:r>
            <a:r>
              <a:rPr lang="en-US" altLang="ko-KR" sz="1600" dirty="0"/>
              <a:t>‘</a:t>
            </a:r>
            <a:r>
              <a:rPr lang="ko-KR" altLang="en-US" sz="1600" dirty="0"/>
              <a:t>천 번은 흔들려야 어른이 되는 것 ＇이라는 등의 말을 하면서도 정작 흔들리는 모습을 보면       답답해 한다</a:t>
            </a:r>
            <a:r>
              <a:rPr lang="en-US" altLang="ko-KR" sz="1600" dirty="0"/>
              <a:t>. </a:t>
            </a:r>
          </a:p>
          <a:p>
            <a:pPr marL="0" indent="0">
              <a:buNone/>
            </a:pPr>
            <a:r>
              <a:rPr lang="ko-KR" altLang="en-US" sz="1600" dirty="0"/>
              <a:t>스스로 질문을 던질 때는 고민들을 주섬주섬 꺼내 천천히 펼쳐볼 수 있었다</a:t>
            </a:r>
            <a:r>
              <a:rPr lang="en-US" altLang="ko-KR" sz="1600" dirty="0"/>
              <a:t>. </a:t>
            </a:r>
            <a:r>
              <a:rPr lang="ko-KR" altLang="en-US" sz="1600" dirty="0"/>
              <a:t>그런데 질문을 받는 것은 나를 한마디로 요약해 변호하는 일이었다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en-US" altLang="ko-KR" sz="1600" dirty="0"/>
              <a:t>“</a:t>
            </a:r>
            <a:r>
              <a:rPr lang="ko-KR" altLang="en-US" sz="1600" dirty="0"/>
              <a:t>사람은 모든 질문에 대답하지 않아도 </a:t>
            </a:r>
            <a:r>
              <a:rPr lang="ko-KR" altLang="en-US" sz="1600" dirty="0" err="1"/>
              <a:t>된단다</a:t>
            </a:r>
            <a:r>
              <a:rPr lang="en-US" altLang="ko-KR" sz="1600" dirty="0"/>
              <a:t>. </a:t>
            </a:r>
            <a:r>
              <a:rPr lang="ko-KR" altLang="en-US" sz="1600" dirty="0"/>
              <a:t>모든 것에 대답하려고 하면 어떻게 되는지 알아</a:t>
            </a:r>
            <a:r>
              <a:rPr lang="en-US" altLang="ko-KR" sz="1600" dirty="0"/>
              <a:t>?                 </a:t>
            </a:r>
            <a:r>
              <a:rPr lang="ko-KR" altLang="en-US" sz="1600" dirty="0" err="1"/>
              <a:t>잃어버린단다</a:t>
            </a:r>
            <a:r>
              <a:rPr lang="en-US" altLang="ko-KR" sz="1600" dirty="0"/>
              <a:t>. </a:t>
            </a:r>
            <a:r>
              <a:rPr lang="ko-KR" altLang="en-US" sz="1600" dirty="0"/>
              <a:t>자기 자신을</a:t>
            </a:r>
            <a:r>
              <a:rPr lang="en-US" altLang="ko-KR" sz="1600" dirty="0"/>
              <a:t>.”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오랫동안 고민해 선택한 결과가 대단하지 않더라도 자신조차 시시하게 여기지 말라는 것</a:t>
            </a:r>
            <a:r>
              <a:rPr lang="en-US" altLang="ko-KR" sz="1600" dirty="0"/>
              <a:t>. </a:t>
            </a:r>
            <a:r>
              <a:rPr lang="ko-KR" altLang="en-US" sz="1600" dirty="0"/>
              <a:t>같은 방식으로</a:t>
            </a:r>
            <a:r>
              <a:rPr lang="en-US" altLang="ko-KR" sz="1600" dirty="0"/>
              <a:t>..</a:t>
            </a:r>
            <a:r>
              <a:rPr lang="ko-KR" altLang="en-US" sz="1600" dirty="0"/>
              <a:t> 다른 사람이 선택한 인생에 대해서도 시시하게 여기지 말라</a:t>
            </a:r>
            <a:r>
              <a:rPr lang="en-US" altLang="ko-KR" sz="1600" dirty="0"/>
              <a:t>.</a:t>
            </a:r>
            <a:endParaRPr lang="ko-KR" altLang="en-US" sz="1600" dirty="0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DE4B825-9C3D-4EE5-8D6D-AD980F32C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B1A0B35-C66F-477D-8EE8-F2A30C20A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84393E-D92A-4563-962B-D830972E2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10</a:t>
            </a:fld>
            <a:r>
              <a:rPr lang="en-US" dirty="0"/>
              <a:t>/29</a:t>
            </a:r>
          </a:p>
        </p:txBody>
      </p:sp>
    </p:spTree>
    <p:extLst>
      <p:ext uri="{BB962C8B-B14F-4D97-AF65-F5344CB8AC3E}">
        <p14:creationId xmlns:p14="http://schemas.microsoft.com/office/powerpoint/2010/main" val="25424634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6FCE023-B79A-46D9-9CB3-28140CFB6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09625"/>
          </a:xfrm>
        </p:spPr>
        <p:txBody>
          <a:bodyPr>
            <a:normAutofit/>
          </a:bodyPr>
          <a:lstStyle/>
          <a:p>
            <a:r>
              <a:rPr lang="en-US" altLang="ko-KR" sz="2400" b="1" dirty="0"/>
              <a:t>PART 2. </a:t>
            </a:r>
            <a:r>
              <a:rPr lang="ko-KR" altLang="en-US" sz="2400" b="1" dirty="0" err="1"/>
              <a:t>좋게좋게</a:t>
            </a:r>
            <a:r>
              <a:rPr lang="ko-KR" altLang="en-US" sz="2400" b="1" dirty="0"/>
              <a:t> 넘어가지 않아야 좋은 세상이 온다</a:t>
            </a:r>
            <a:endParaRPr lang="ko-KR" altLang="en-US" sz="2400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5950F3D-8AC6-4F7E-8C31-7D9725F9EA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90675"/>
            <a:ext cx="9601200" cy="4295775"/>
          </a:xfrm>
        </p:spPr>
        <p:txBody>
          <a:bodyPr>
            <a:normAutofit/>
          </a:bodyPr>
          <a:lstStyle/>
          <a:p>
            <a:r>
              <a:rPr lang="ko-KR" altLang="en-US" sz="1600" dirty="0"/>
              <a:t>불행하면 남에게 관심이 많아진다</a:t>
            </a:r>
            <a:endParaRPr lang="en-US" altLang="ko-KR" sz="1600" dirty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누군가 힘들다고 하면 </a:t>
            </a:r>
            <a:r>
              <a:rPr lang="en-US" altLang="ko-KR" sz="1600" dirty="0"/>
              <a:t>‘</a:t>
            </a:r>
            <a:r>
              <a:rPr lang="ko-KR" altLang="en-US" sz="1600" dirty="0"/>
              <a:t>너만 괴롭냐</a:t>
            </a:r>
            <a:r>
              <a:rPr lang="en-US" altLang="ko-KR" sz="1600" dirty="0"/>
              <a:t>? </a:t>
            </a:r>
            <a:r>
              <a:rPr lang="ko-KR" altLang="en-US" sz="1600" dirty="0"/>
              <a:t>나도 괴로워‘</a:t>
            </a:r>
            <a:r>
              <a:rPr lang="en-US" altLang="ko-KR" sz="1600" dirty="0"/>
              <a:t>, ‘</a:t>
            </a:r>
            <a:r>
              <a:rPr lang="ko-KR" altLang="en-US" sz="1600" dirty="0"/>
              <a:t>겨우 그런 걸로 힘들다고 해</a:t>
            </a:r>
            <a:r>
              <a:rPr lang="en-US" altLang="ko-KR" sz="1600" dirty="0"/>
              <a:t>?’ </a:t>
            </a:r>
          </a:p>
          <a:p>
            <a:pPr marL="0" indent="0">
              <a:buNone/>
            </a:pPr>
            <a:r>
              <a:rPr lang="ko-KR" altLang="en-US" sz="1600" dirty="0"/>
              <a:t>자신의 힘겨움에 압도되어 남의 상태를 제대로 알아줄 심적 여유가 없다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마음의 감기들을 평소에 잘 살펴야 한다</a:t>
            </a:r>
            <a:r>
              <a:rPr lang="en-US" altLang="ko-KR" sz="1600" dirty="0"/>
              <a:t>. </a:t>
            </a:r>
            <a:r>
              <a:rPr lang="ko-KR" altLang="en-US" sz="1600" dirty="0"/>
              <a:t>그리고 문제가 생겼다는 낌새가 보이거든 잠시 쉬어 가야 한다</a:t>
            </a:r>
            <a:r>
              <a:rPr lang="en-US" altLang="ko-KR" sz="1600" dirty="0"/>
              <a:t>.  </a:t>
            </a:r>
            <a:r>
              <a:rPr lang="ko-KR" altLang="en-US" sz="1600" dirty="0"/>
              <a:t>상태가 나쁠 때 단적으로 나타나는 증상은 자꾸 화가 나고 별것  아닌 일에 과하게 의미를 부여하게 된다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행복한 사람은 자기를 알아 달라고 남을 괴롭히지 않는다</a:t>
            </a:r>
            <a:r>
              <a:rPr lang="en-US" altLang="ko-KR" sz="1600" dirty="0"/>
              <a:t>. </a:t>
            </a:r>
            <a:r>
              <a:rPr lang="ko-KR" altLang="en-US" sz="1600" dirty="0"/>
              <a:t>스스로 충만하면 남의 인정을 갈구할 필요가    없으니까</a:t>
            </a:r>
            <a:r>
              <a:rPr lang="en-US" altLang="ko-KR" sz="1600" dirty="0"/>
              <a:t>.</a:t>
            </a:r>
            <a:endParaRPr lang="ko-KR" altLang="en-US" sz="1600" dirty="0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7F9EC3E-469E-4134-AAC6-123DAD9C3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43B96B4-BD00-450A-9D5E-39B716CD7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DC2E5A7-DB6D-452A-A263-5CC6C3B50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11</a:t>
            </a:fld>
            <a:r>
              <a:rPr lang="en-US" dirty="0"/>
              <a:t>/29</a:t>
            </a:r>
          </a:p>
        </p:txBody>
      </p:sp>
    </p:spTree>
    <p:extLst>
      <p:ext uri="{BB962C8B-B14F-4D97-AF65-F5344CB8AC3E}">
        <p14:creationId xmlns:p14="http://schemas.microsoft.com/office/powerpoint/2010/main" val="13505510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F892CE3-751F-4D88-BD43-06C0316B4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152525"/>
            <a:ext cx="9601200" cy="4714875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sz="1600" dirty="0" err="1"/>
              <a:t>쓸모없으면</a:t>
            </a:r>
            <a:r>
              <a:rPr lang="ko-KR" altLang="en-US" sz="1600" dirty="0"/>
              <a:t> 어때</a:t>
            </a:r>
            <a:endParaRPr lang="en-US" altLang="ko-KR" sz="1600" dirty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어떤 존재가 존재의 필요를 자꾸 설명해야 한다면 그것은 질문자가 이미 무가치한 것으로 결론을 내렸기 때문이다</a:t>
            </a:r>
            <a:r>
              <a:rPr lang="en-US" altLang="ko-KR" sz="1600" dirty="0"/>
              <a:t>. </a:t>
            </a:r>
          </a:p>
          <a:p>
            <a:pPr marL="0" indent="0">
              <a:buNone/>
            </a:pPr>
            <a:r>
              <a:rPr lang="en-US" altLang="ko-KR" sz="1600" dirty="0"/>
              <a:t>“</a:t>
            </a:r>
            <a:r>
              <a:rPr lang="ko-KR" altLang="en-US" sz="1600" dirty="0"/>
              <a:t>우리가 당신을 왜 뽑아야 하는지 </a:t>
            </a:r>
            <a:r>
              <a:rPr lang="en-US" altLang="ko-KR" sz="1600" dirty="0"/>
              <a:t>1</a:t>
            </a:r>
            <a:r>
              <a:rPr lang="ko-KR" altLang="en-US" sz="1600" dirty="0"/>
              <a:t>분 안에 </a:t>
            </a:r>
            <a:r>
              <a:rPr lang="ko-KR" altLang="en-US" sz="1600" dirty="0" err="1"/>
              <a:t>설명하시오＂라고</a:t>
            </a:r>
            <a:r>
              <a:rPr lang="ko-KR" altLang="en-US" sz="1600" dirty="0"/>
              <a:t> </a:t>
            </a:r>
            <a:r>
              <a:rPr lang="ko-KR" altLang="en-US" sz="1600" dirty="0" err="1"/>
              <a:t>할때</a:t>
            </a:r>
            <a:r>
              <a:rPr lang="en-US" altLang="ko-KR" sz="1600" dirty="0"/>
              <a:t>, </a:t>
            </a:r>
            <a:r>
              <a:rPr lang="ko-KR" altLang="en-US" sz="1600" dirty="0"/>
              <a:t>여기에 답을 </a:t>
            </a:r>
            <a:r>
              <a:rPr lang="ko-KR" altLang="en-US" sz="1600" dirty="0" err="1"/>
              <a:t>해야하는</a:t>
            </a:r>
            <a:r>
              <a:rPr lang="ko-KR" altLang="en-US" sz="1600" dirty="0"/>
              <a:t> 존재들은 </a:t>
            </a:r>
            <a:r>
              <a:rPr lang="ko-KR" altLang="en-US" sz="1600" dirty="0" err="1"/>
              <a:t>검증받으면</a:t>
            </a:r>
            <a:r>
              <a:rPr lang="ko-KR" altLang="en-US" sz="1600" dirty="0"/>
              <a:t> 살아야 남겠지만 그럴 확률이 별로 없는 전형적인 을들이다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명함이 필요치 않듯 독보적인 상위 수준의 존재일수록 자신을 설명할 필요가 없다</a:t>
            </a:r>
            <a:r>
              <a:rPr lang="en-US" altLang="ko-KR" sz="1600" dirty="0"/>
              <a:t>. 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나의 쓸모 있음을 끊임없이 증명하며 살아 온 것 같다</a:t>
            </a:r>
            <a:r>
              <a:rPr lang="en-US" altLang="ko-KR" sz="1600" dirty="0"/>
              <a:t>. “</a:t>
            </a:r>
            <a:r>
              <a:rPr lang="ko-KR" altLang="en-US" sz="1600" dirty="0"/>
              <a:t>왜 그렇게 쓸데없는 짓을 하냐</a:t>
            </a:r>
            <a:r>
              <a:rPr lang="en-US" altLang="ko-KR" sz="1600" dirty="0"/>
              <a:t>?” </a:t>
            </a:r>
            <a:r>
              <a:rPr lang="ko-KR" altLang="en-US" sz="1600" dirty="0"/>
              <a:t>하는 얘기를 어릴 때부터 많이 들었다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r>
              <a:rPr lang="ko-KR" altLang="en-US" sz="1600" dirty="0"/>
              <a:t>이제는 패기 있게 </a:t>
            </a:r>
            <a:r>
              <a:rPr lang="en-US" altLang="ko-KR" sz="1600" dirty="0"/>
              <a:t>“</a:t>
            </a:r>
            <a:r>
              <a:rPr lang="ko-KR" altLang="en-US" sz="1600" dirty="0"/>
              <a:t>아무것도 </a:t>
            </a:r>
            <a:r>
              <a:rPr lang="ko-KR" altLang="en-US" sz="1600" dirty="0" err="1"/>
              <a:t>안하면</a:t>
            </a:r>
            <a:r>
              <a:rPr lang="ko-KR" altLang="en-US" sz="1600" dirty="0"/>
              <a:t> 어때</a:t>
            </a:r>
            <a:r>
              <a:rPr lang="en-US" altLang="ko-KR" sz="1600" dirty="0"/>
              <a:t>?”, “</a:t>
            </a:r>
            <a:r>
              <a:rPr lang="ko-KR" altLang="en-US" sz="1600" dirty="0" err="1"/>
              <a:t>쓸모없으면</a:t>
            </a:r>
            <a:r>
              <a:rPr lang="ko-KR" altLang="en-US" sz="1600" dirty="0"/>
              <a:t> 어때</a:t>
            </a:r>
            <a:r>
              <a:rPr lang="en-US" altLang="ko-KR" sz="1600" dirty="0"/>
              <a:t>?”</a:t>
            </a:r>
            <a:r>
              <a:rPr lang="ko-KR" altLang="en-US" sz="1600" dirty="0"/>
              <a:t>라고 대답할 준비를 했더니 사람들이       더 묻지 않는다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별 쓸모가 없는데도 살아 있으니 더 대단한 일 아닌가</a:t>
            </a:r>
            <a:r>
              <a:rPr lang="en-US" altLang="ko-KR" sz="1600" dirty="0"/>
              <a:t>. </a:t>
            </a:r>
            <a:r>
              <a:rPr lang="ko-KR" altLang="en-US" sz="1600" dirty="0"/>
              <a:t>그러니 다른 사람 눈치 보지 말고  자신의 행복을 위해서   살았으면 좋겠다</a:t>
            </a:r>
            <a:r>
              <a:rPr lang="en-US" altLang="ko-KR" sz="1600" dirty="0"/>
              <a:t>.</a:t>
            </a:r>
            <a:endParaRPr lang="ko-KR" altLang="en-US" sz="1600" dirty="0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C05A959-4E1D-49DC-91E5-2A930C8C9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A48B27A-A1DE-448E-8D3E-D247BE352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88DB449-1905-4335-B173-FFDF020FC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12</a:t>
            </a:fld>
            <a:r>
              <a:rPr lang="en-US" dirty="0"/>
              <a:t>/29</a:t>
            </a:r>
          </a:p>
        </p:txBody>
      </p:sp>
    </p:spTree>
    <p:extLst>
      <p:ext uri="{BB962C8B-B14F-4D97-AF65-F5344CB8AC3E}">
        <p14:creationId xmlns:p14="http://schemas.microsoft.com/office/powerpoint/2010/main" val="3460553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D56C7EE-F974-4704-84DF-C60E60AE0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90575"/>
            <a:ext cx="9601200" cy="5076825"/>
          </a:xfrm>
        </p:spPr>
        <p:txBody>
          <a:bodyPr>
            <a:noAutofit/>
          </a:bodyPr>
          <a:lstStyle/>
          <a:p>
            <a:r>
              <a:rPr lang="ko-KR" altLang="en-US" sz="1600" dirty="0"/>
              <a:t>너는 그 사람을 고칠 수 없어</a:t>
            </a:r>
            <a:endParaRPr lang="en-US" altLang="ko-KR" sz="1600" dirty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주변에 이러저러한 문제가 있는 사람이 있는데 제가 그를 어떻게 하면 고칠수 있을까요</a:t>
            </a:r>
            <a:r>
              <a:rPr lang="en-US" altLang="ko-KR" sz="1600" dirty="0"/>
              <a:t>?</a:t>
            </a:r>
          </a:p>
          <a:p>
            <a:pPr marL="0" indent="0">
              <a:buNone/>
            </a:pPr>
            <a:r>
              <a:rPr lang="ko-KR" altLang="en-US" sz="1600" dirty="0"/>
              <a:t>무언가 문제가 있던 사람이 주변의 도움으로 </a:t>
            </a:r>
            <a:r>
              <a:rPr lang="en-US" altLang="ko-KR" sz="1600" dirty="0"/>
              <a:t>‘</a:t>
            </a:r>
            <a:r>
              <a:rPr lang="ko-KR" altLang="en-US" sz="1600" dirty="0"/>
              <a:t>확＇ 바뀐다는 설정은 그다지 낯설지 않다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en-US" altLang="ko-KR" sz="1600" dirty="0"/>
              <a:t>‘</a:t>
            </a:r>
            <a:r>
              <a:rPr lang="ko-KR" altLang="en-US" sz="1600" dirty="0"/>
              <a:t>고졸신화‘</a:t>
            </a:r>
            <a:r>
              <a:rPr lang="en-US" altLang="ko-KR" sz="1600" dirty="0"/>
              <a:t>, ‘</a:t>
            </a:r>
            <a:r>
              <a:rPr lang="ko-KR" altLang="en-US" sz="1600" dirty="0"/>
              <a:t>고시합격수기＇ 같은  평강공주식 이야기가 평범한 대부분의 인간을 괴롭히고 심지어 인간관계나     조직문화를 망치기까지 한다고 생각한다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인간은 강요나 계몽 같은 방식으로는 바뀌지 않는다</a:t>
            </a:r>
            <a:r>
              <a:rPr lang="en-US" altLang="ko-KR" sz="1600" dirty="0"/>
              <a:t>. </a:t>
            </a:r>
            <a:r>
              <a:rPr lang="ko-KR" altLang="en-US" sz="1600" dirty="0"/>
              <a:t>자기 스스로 달라지기로 마음먹고 이전과는  다른     삶을 살기 위해 극도의 노력을 해야만 바뀐다</a:t>
            </a:r>
            <a:r>
              <a:rPr lang="en-US" altLang="ko-KR" sz="1600" dirty="0"/>
              <a:t>. 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애정과 노력으로 문제가 있는 인간을 바꿀 수 있다는 희망은 아름답고 때로는 현실에서 일어나는    일이기도 하다</a:t>
            </a:r>
            <a:r>
              <a:rPr lang="en-US" altLang="ko-KR" sz="1600" dirty="0"/>
              <a:t>. </a:t>
            </a:r>
            <a:r>
              <a:rPr lang="ko-KR" altLang="en-US" sz="1600" dirty="0"/>
              <a:t>하지만 동시에 분명한 진실은</a:t>
            </a:r>
            <a:r>
              <a:rPr lang="en-US" altLang="ko-KR" sz="1600" dirty="0"/>
              <a:t>, </a:t>
            </a:r>
            <a:r>
              <a:rPr lang="ko-KR" altLang="en-US" sz="1600" dirty="0"/>
              <a:t>가능성이 매우 낮다는 것이다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en-US" altLang="ko-KR" sz="1600" i="1" dirty="0"/>
              <a:t>“</a:t>
            </a:r>
            <a:r>
              <a:rPr lang="ko-KR" altLang="en-US" sz="1600" i="1" dirty="0"/>
              <a:t>제가 할 수 있는 것은 최선을 다하게 해주시고 제가 할 수 없는 것은 체념할 줄 아는 용기를 주시며 이 둘을 구분할 수 있는 지혜를 주소서</a:t>
            </a:r>
            <a:r>
              <a:rPr lang="en-US" altLang="ko-KR" sz="1600" i="1" dirty="0"/>
              <a:t>.”</a:t>
            </a:r>
            <a:endParaRPr lang="ko-KR" altLang="en-US" sz="1600" i="1" dirty="0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886FB8D-1891-4D29-AED6-272F79AC9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66EAE49-46FA-467E-BD09-BC7F517C6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BB142B-48AE-407B-A77A-D20DAFF8A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13</a:t>
            </a:fld>
            <a:r>
              <a:rPr lang="en-US" dirty="0"/>
              <a:t>/29</a:t>
            </a:r>
          </a:p>
        </p:txBody>
      </p:sp>
    </p:spTree>
    <p:extLst>
      <p:ext uri="{BB962C8B-B14F-4D97-AF65-F5344CB8AC3E}">
        <p14:creationId xmlns:p14="http://schemas.microsoft.com/office/powerpoint/2010/main" val="2065291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DBBA481-2229-42F4-9072-5212937D81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66750"/>
            <a:ext cx="9601200" cy="5200650"/>
          </a:xfrm>
        </p:spPr>
        <p:txBody>
          <a:bodyPr>
            <a:noAutofit/>
          </a:bodyPr>
          <a:lstStyle/>
          <a:p>
            <a:r>
              <a:rPr lang="ko-KR" altLang="en-US" sz="1600" dirty="0"/>
              <a:t>공감 능력이 부족한 사람은 주변을 병들게 한다</a:t>
            </a:r>
            <a:endParaRPr lang="en-US" altLang="ko-KR" sz="1600" dirty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공감이란 상상력을 발휘해 다른 사람의 처지에 </a:t>
            </a:r>
            <a:r>
              <a:rPr lang="ko-KR" altLang="en-US" sz="1600" dirty="0" err="1"/>
              <a:t>서보고</a:t>
            </a:r>
            <a:r>
              <a:rPr lang="ko-KR" altLang="en-US" sz="1600" dirty="0"/>
              <a:t> 그 사람의 느낌과 관점을 이해하는 것이다</a:t>
            </a:r>
            <a:r>
              <a:rPr lang="en-US" altLang="ko-KR" sz="1600" dirty="0"/>
              <a:t>.             </a:t>
            </a:r>
            <a:r>
              <a:rPr lang="ko-KR" altLang="en-US" sz="1600" dirty="0"/>
              <a:t>이 능력은 인간이 타고난 소중한 재능 중 하나다</a:t>
            </a:r>
            <a:r>
              <a:rPr lang="en-US" altLang="ko-KR" sz="1600" dirty="0"/>
              <a:t>.  </a:t>
            </a:r>
          </a:p>
          <a:p>
            <a:pPr marL="0" indent="0">
              <a:buNone/>
            </a:pPr>
            <a:r>
              <a:rPr lang="ko-KR" altLang="en-US" sz="1600" dirty="0"/>
              <a:t>타인의 감정을 느끼지 못하는 </a:t>
            </a:r>
            <a:r>
              <a:rPr lang="ko-KR" altLang="en-US" sz="1600" dirty="0" err="1"/>
              <a:t>사이코패스</a:t>
            </a:r>
            <a:r>
              <a:rPr lang="ko-KR" altLang="en-US" sz="1600" dirty="0"/>
              <a:t> 같은 사람은 전 인류 중 많아야 </a:t>
            </a:r>
            <a:r>
              <a:rPr lang="en-US" altLang="ko-KR" sz="1600" dirty="0"/>
              <a:t>2</a:t>
            </a:r>
            <a:r>
              <a:rPr lang="ko-KR" altLang="en-US" sz="1600" dirty="0"/>
              <a:t>퍼센트 정도에 지나지 않는다는 연구 결과도 있다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공감 능력이 부족한 사람은 다른 사람에게 </a:t>
            </a:r>
            <a:r>
              <a:rPr lang="ko-KR" altLang="en-US" sz="1600" dirty="0" err="1"/>
              <a:t>아무렇지도</a:t>
            </a:r>
            <a:r>
              <a:rPr lang="ko-KR" altLang="en-US" sz="1600" dirty="0"/>
              <a:t> 않게 피해를 준다</a:t>
            </a:r>
            <a:r>
              <a:rPr lang="en-US" altLang="ko-KR" sz="1600" dirty="0"/>
              <a:t>. </a:t>
            </a:r>
            <a:r>
              <a:rPr lang="ko-KR" altLang="en-US" sz="1600" dirty="0"/>
              <a:t>딱히 악의가 있는 것은 </a:t>
            </a:r>
            <a:r>
              <a:rPr lang="ko-KR" altLang="en-US" sz="1600" dirty="0" err="1"/>
              <a:t>아닌데도</a:t>
            </a:r>
            <a:r>
              <a:rPr lang="ko-KR" altLang="en-US" sz="1600" dirty="0"/>
              <a:t> 결과적으로 그렇게 된다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r>
              <a:rPr lang="en-US" altLang="ko-KR" sz="1600" dirty="0"/>
              <a:t>- </a:t>
            </a:r>
            <a:r>
              <a:rPr lang="ko-KR" altLang="en-US" sz="1600" dirty="0"/>
              <a:t>다른 사람들을 자신과 같은 인격체로 여기지 않고 의사 결정을 하기 때문이다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r>
              <a:rPr lang="ko-KR" altLang="en-US" sz="1600" dirty="0"/>
              <a:t>공감 능력이 부족한 사람과 오래 관계를 맺으면 그렇지 않았던 사람도 정서적으로 불안해지며 자존감이  급격히 낮아진다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r>
              <a:rPr lang="en-US" altLang="ko-KR" sz="1600" dirty="0"/>
              <a:t>- </a:t>
            </a:r>
            <a:r>
              <a:rPr lang="ko-KR" altLang="en-US" sz="1600" dirty="0"/>
              <a:t>이들은 얼핏 냉철하며 원칙적이어서 이상적인 사람으로 보이기도 한다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박근혜 전 대통령</a:t>
            </a:r>
            <a:r>
              <a:rPr lang="en-US" altLang="ko-KR" sz="1600" dirty="0"/>
              <a:t>…………………….</a:t>
            </a:r>
          </a:p>
          <a:p>
            <a:pPr marL="0" indent="0">
              <a:buNone/>
            </a:pPr>
            <a:r>
              <a:rPr lang="en-US" altLang="ko-KR" sz="1600" dirty="0"/>
              <a:t>“</a:t>
            </a:r>
            <a:r>
              <a:rPr lang="ko-KR" altLang="en-US" sz="1600" dirty="0"/>
              <a:t>슬픈 드라마를 봐도 저건 슬픔 축에도 끼지 않는데</a:t>
            </a:r>
            <a:r>
              <a:rPr lang="en-US" altLang="ko-KR" sz="1600" dirty="0"/>
              <a:t>….”</a:t>
            </a:r>
          </a:p>
          <a:p>
            <a:pPr marL="0" indent="0">
              <a:buNone/>
            </a:pPr>
            <a:endParaRPr lang="ko-KR" altLang="en-US" sz="1600" dirty="0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49A2997-AFDE-4BA3-9B61-3EBA742FC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F7F8F55-24B9-4404-B88A-96DDBE795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4ECF664-D361-47EF-81D9-BD881C374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14</a:t>
            </a:fld>
            <a:r>
              <a:rPr lang="en-US" dirty="0"/>
              <a:t>/29</a:t>
            </a:r>
          </a:p>
        </p:txBody>
      </p:sp>
    </p:spTree>
    <p:extLst>
      <p:ext uri="{BB962C8B-B14F-4D97-AF65-F5344CB8AC3E}">
        <p14:creationId xmlns:p14="http://schemas.microsoft.com/office/powerpoint/2010/main" val="42319187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2C87468-D0C9-4440-97A8-F4FF3D2B76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0650" y="876300"/>
            <a:ext cx="9601200" cy="4791075"/>
          </a:xfrm>
        </p:spPr>
        <p:txBody>
          <a:bodyPr>
            <a:noAutofit/>
          </a:bodyPr>
          <a:lstStyle/>
          <a:p>
            <a:r>
              <a:rPr lang="ko-KR" altLang="en-US" sz="1600" dirty="0"/>
              <a:t>인정받기 위해 무리할 필요 없어</a:t>
            </a:r>
            <a:endParaRPr lang="en-US" altLang="ko-KR" sz="1600" dirty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 err="1"/>
              <a:t>레서판다의</a:t>
            </a:r>
            <a:r>
              <a:rPr lang="ko-KR" altLang="en-US" sz="1600" dirty="0"/>
              <a:t> 반전 매력</a:t>
            </a:r>
            <a:endParaRPr lang="en-US" altLang="ko-KR" sz="1600" dirty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소설가 김훈이 </a:t>
            </a:r>
            <a:r>
              <a:rPr lang="en-US" altLang="ko-KR" sz="1600" dirty="0"/>
              <a:t>“</a:t>
            </a:r>
            <a:r>
              <a:rPr lang="ko-KR" altLang="en-US" sz="1600" dirty="0"/>
              <a:t>기자를 보면 기자 같고 형사를 보면</a:t>
            </a: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형사 같고 검사를 보면 검사 같은 자들은 노동 때문에</a:t>
            </a: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망가진 것이다</a:t>
            </a:r>
            <a:r>
              <a:rPr lang="en-US" altLang="ko-KR" sz="1600" dirty="0"/>
              <a:t>. </a:t>
            </a:r>
            <a:r>
              <a:rPr lang="ko-KR" altLang="en-US" sz="1600" dirty="0"/>
              <a:t>뭘 해먹고 사는지 감이 안 와야 </a:t>
            </a: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그 인간이 온전한 </a:t>
            </a:r>
            <a:r>
              <a:rPr lang="ko-KR" altLang="en-US" sz="1600" dirty="0" err="1"/>
              <a:t>인간이다＂라고</a:t>
            </a:r>
            <a:r>
              <a:rPr lang="ko-KR" altLang="en-US" sz="1600" dirty="0"/>
              <a:t> 했다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다른 사람에게 인정받기 위해 일관된 모습을 연기할 필요는 없다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r>
              <a:rPr lang="ko-KR" altLang="en-US" sz="1600" dirty="0"/>
              <a:t>나만의 독창적인 캐릭터는 의외의 모습들이 모여 완성된다</a:t>
            </a:r>
            <a:r>
              <a:rPr lang="en-US" altLang="ko-KR" sz="1600" dirty="0"/>
              <a:t>. 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사람들은 다른 사람들이 자신에게 기대하는 모습이나 외부의 조건에 맞추어 그에 맞는   모습만을 보여주려고 노력하지만</a:t>
            </a:r>
            <a:r>
              <a:rPr lang="en-US" altLang="ko-KR" sz="1600" dirty="0"/>
              <a:t>, </a:t>
            </a:r>
            <a:r>
              <a:rPr lang="ko-KR" altLang="en-US" sz="1600" dirty="0"/>
              <a:t>인간은 그보다 한 차원 더 높은 입체적 존재다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ko-KR" altLang="en-US" sz="1600" dirty="0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5182CBC0-C04C-4834-B530-FBF9E56476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5493" y="895350"/>
            <a:ext cx="3655857" cy="2969600"/>
          </a:xfrm>
          <a:prstGeom prst="rect">
            <a:avLst/>
          </a:prstGeom>
        </p:spPr>
      </p:pic>
      <p:sp>
        <p:nvSpPr>
          <p:cNvPr id="6" name="날짜 개체 틀 5">
            <a:extLst>
              <a:ext uri="{FF2B5EF4-FFF2-40B4-BE49-F238E27FC236}">
                <a16:creationId xmlns:a16="http://schemas.microsoft.com/office/drawing/2014/main" id="{484A4D5A-053F-4587-B073-C39FACA48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7" name="바닥글 개체 틀 6">
            <a:extLst>
              <a:ext uri="{FF2B5EF4-FFF2-40B4-BE49-F238E27FC236}">
                <a16:creationId xmlns:a16="http://schemas.microsoft.com/office/drawing/2014/main" id="{9E4332DE-36BF-42FB-A086-74AD2D500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8" name="슬라이드 번호 개체 틀 7">
            <a:extLst>
              <a:ext uri="{FF2B5EF4-FFF2-40B4-BE49-F238E27FC236}">
                <a16:creationId xmlns:a16="http://schemas.microsoft.com/office/drawing/2014/main" id="{76938BAC-0EBA-4816-913D-AAF74CEA7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15</a:t>
            </a:fld>
            <a:r>
              <a:rPr lang="en-US" dirty="0"/>
              <a:t>/29</a:t>
            </a:r>
          </a:p>
        </p:txBody>
      </p:sp>
    </p:spTree>
    <p:extLst>
      <p:ext uri="{BB962C8B-B14F-4D97-AF65-F5344CB8AC3E}">
        <p14:creationId xmlns:p14="http://schemas.microsoft.com/office/powerpoint/2010/main" val="3476061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A921FAAC-7B73-4577-919F-AF304959BF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8875" y="1104900"/>
            <a:ext cx="4913630" cy="3581400"/>
          </a:xfrm>
          <a:prstGeom prst="rect">
            <a:avLst/>
          </a:prstGeom>
        </p:spPr>
      </p:pic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8B89ABD-EB69-4673-96D6-A734E89A1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104900"/>
            <a:ext cx="9601200" cy="4762500"/>
          </a:xfrm>
        </p:spPr>
        <p:txBody>
          <a:bodyPr>
            <a:normAutofit/>
          </a:bodyPr>
          <a:lstStyle/>
          <a:p>
            <a:r>
              <a:rPr lang="ko-KR" altLang="en-US" sz="1600" dirty="0"/>
              <a:t>유일한 사람이 되는 비결</a:t>
            </a:r>
            <a:endParaRPr lang="en-US" altLang="ko-KR" sz="1600" dirty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en-US" altLang="ko-KR" sz="1600" dirty="0"/>
              <a:t>“</a:t>
            </a:r>
            <a:r>
              <a:rPr lang="ko-KR" altLang="en-US" sz="1600" dirty="0"/>
              <a:t>수많은 프러포즈를 받았을 텐데 어떻게 </a:t>
            </a: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레너드 </a:t>
            </a:r>
            <a:r>
              <a:rPr lang="ko-KR" altLang="en-US" sz="1600" dirty="0" err="1"/>
              <a:t>위팅이</a:t>
            </a:r>
            <a:r>
              <a:rPr lang="ko-KR" altLang="en-US" sz="1600" dirty="0"/>
              <a:t> 당신의 남편이라고</a:t>
            </a: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확신하셨나요</a:t>
            </a:r>
            <a:r>
              <a:rPr lang="en-US" altLang="ko-KR" sz="1600" dirty="0"/>
              <a:t>?”</a:t>
            </a:r>
          </a:p>
          <a:p>
            <a:pPr marL="0" indent="0">
              <a:buNone/>
            </a:pPr>
            <a:r>
              <a:rPr lang="ko-KR" altLang="en-US" sz="1600" dirty="0"/>
              <a:t>그녀는 갑자기 사회자 눈을 가렸다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r>
              <a:rPr lang="en-US" altLang="ko-KR" sz="1600" dirty="0"/>
              <a:t>“</a:t>
            </a:r>
            <a:r>
              <a:rPr lang="ko-KR" altLang="en-US" sz="1600" dirty="0"/>
              <a:t>제 눈동자가 무슨 색인가요</a:t>
            </a:r>
            <a:r>
              <a:rPr lang="en-US" altLang="ko-KR" sz="1600" dirty="0"/>
              <a:t>?”</a:t>
            </a:r>
          </a:p>
          <a:p>
            <a:pPr marL="0" indent="0">
              <a:buNone/>
            </a:pPr>
            <a:r>
              <a:rPr lang="en-US" altLang="ko-KR" sz="1600" dirty="0"/>
              <a:t>“</a:t>
            </a:r>
            <a:r>
              <a:rPr lang="ko-KR" altLang="en-US" sz="1600" dirty="0"/>
              <a:t>그는 이 질문에 유일하게 답한 </a:t>
            </a:r>
            <a:r>
              <a:rPr lang="ko-KR" altLang="en-US" sz="1600" dirty="0" err="1"/>
              <a:t>사람이에요</a:t>
            </a:r>
            <a:r>
              <a:rPr lang="en-US" altLang="ko-KR" sz="1600" dirty="0"/>
              <a:t>”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무언가를 보고 더 많이 느끼는 사람은 더 많이 생각한 사람이고</a:t>
            </a:r>
            <a:r>
              <a:rPr lang="en-US" altLang="ko-KR" sz="1600" dirty="0"/>
              <a:t>, </a:t>
            </a:r>
            <a:r>
              <a:rPr lang="ko-KR" altLang="en-US" sz="1600" dirty="0"/>
              <a:t>더 많이 생각한 사람은   더 많이 보는 사람일 것이다</a:t>
            </a:r>
            <a:r>
              <a:rPr lang="en-US" altLang="ko-KR" sz="1600" dirty="0"/>
              <a:t>. </a:t>
            </a:r>
            <a:r>
              <a:rPr lang="ko-KR" altLang="en-US" sz="1600" dirty="0"/>
              <a:t>더 많이 보는 사람은 여러 입장을 모두 보는 것이나 다름  없으므로</a:t>
            </a:r>
            <a:r>
              <a:rPr lang="en-US" altLang="ko-KR" sz="1600" dirty="0"/>
              <a:t>, </a:t>
            </a:r>
            <a:r>
              <a:rPr lang="ko-KR" altLang="en-US" sz="1600" dirty="0"/>
              <a:t>자신이 살아보지 않았던    삶까지 살아볼 수 있다</a:t>
            </a:r>
            <a:r>
              <a:rPr lang="en-US" altLang="ko-KR" sz="1600" dirty="0"/>
              <a:t>. </a:t>
            </a:r>
            <a:r>
              <a:rPr lang="ko-KR" altLang="en-US" sz="1600" dirty="0"/>
              <a:t>그렇게 하면 우리도 유일한  사람이 될 수 있겠지</a:t>
            </a:r>
            <a:r>
              <a:rPr lang="en-US" altLang="ko-KR" sz="1600" dirty="0"/>
              <a:t>….</a:t>
            </a:r>
            <a:endParaRPr lang="ko-KR" altLang="en-US" sz="1600" dirty="0"/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AC88035-97E0-4ACC-BF4B-09990A9D2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E3DA5B4-F4DB-44A8-93B9-1806CAC1A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925E76D-2678-4F66-BA3F-9198A688F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16</a:t>
            </a:fld>
            <a:r>
              <a:rPr lang="en-US" dirty="0"/>
              <a:t>/29</a:t>
            </a:r>
          </a:p>
        </p:txBody>
      </p:sp>
    </p:spTree>
    <p:extLst>
      <p:ext uri="{BB962C8B-B14F-4D97-AF65-F5344CB8AC3E}">
        <p14:creationId xmlns:p14="http://schemas.microsoft.com/office/powerpoint/2010/main" val="2011128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30F2F10-A9E7-46F6-8A71-5BFAA4DD1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95300"/>
            <a:ext cx="9601200" cy="666750"/>
          </a:xfrm>
        </p:spPr>
        <p:txBody>
          <a:bodyPr>
            <a:normAutofit/>
          </a:bodyPr>
          <a:lstStyle/>
          <a:p>
            <a:r>
              <a:rPr lang="en-US" altLang="ko-KR" sz="2400" b="1" dirty="0"/>
              <a:t>PART 3. </a:t>
            </a:r>
            <a:r>
              <a:rPr lang="ko-KR" altLang="en-US" sz="2400" b="1" dirty="0"/>
              <a:t>자기표현의 근육을 키우는 법</a:t>
            </a:r>
            <a:endParaRPr lang="ko-KR" altLang="en-US" sz="2400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A798AB0-F719-459B-B6D1-13B4E5BD9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28700"/>
            <a:ext cx="9601200" cy="5143499"/>
          </a:xfrm>
        </p:spPr>
        <p:txBody>
          <a:bodyPr>
            <a:noAutofit/>
          </a:bodyPr>
          <a:lstStyle/>
          <a:p>
            <a:r>
              <a:rPr lang="ko-KR" altLang="en-US" sz="1400" dirty="0">
                <a:latin typeface="+mn-ea"/>
              </a:rPr>
              <a:t>선을 자꾸 넘는 사람과 대화하는 법</a:t>
            </a:r>
            <a:endParaRPr lang="en-US" altLang="ko-KR" sz="1400" dirty="0">
              <a:latin typeface="+mn-ea"/>
            </a:endParaRPr>
          </a:p>
          <a:p>
            <a:pPr marL="0" indent="0">
              <a:buNone/>
            </a:pPr>
            <a:r>
              <a:rPr lang="en-US" altLang="ko-KR" sz="1400" dirty="0">
                <a:latin typeface="+mn-ea"/>
              </a:rPr>
              <a:t>‘</a:t>
            </a:r>
            <a:r>
              <a:rPr lang="ko-KR" altLang="en-US" sz="1400" dirty="0">
                <a:latin typeface="+mn-ea"/>
              </a:rPr>
              <a:t>퍼스널 스페이스</a:t>
            </a:r>
            <a:r>
              <a:rPr lang="en-US" altLang="ko-KR" sz="1400" dirty="0">
                <a:latin typeface="+mn-ea"/>
              </a:rPr>
              <a:t>(personal space)’</a:t>
            </a:r>
          </a:p>
          <a:p>
            <a:pPr marL="0" indent="0">
              <a:buNone/>
            </a:pPr>
            <a:r>
              <a:rPr lang="en-US" altLang="ko-KR" sz="1400" dirty="0">
                <a:latin typeface="+mn-ea"/>
              </a:rPr>
              <a:t>- </a:t>
            </a:r>
            <a:r>
              <a:rPr lang="ko-KR" altLang="en-US" sz="1400" dirty="0">
                <a:latin typeface="+mn-ea"/>
              </a:rPr>
              <a:t>개인이 쾌적하게 있기에 필요한 점유공간을 뜻하는 말이다</a:t>
            </a:r>
            <a:r>
              <a:rPr lang="en-US" altLang="ko-KR" sz="1400" dirty="0">
                <a:latin typeface="+mn-ea"/>
              </a:rPr>
              <a:t>. (</a:t>
            </a:r>
            <a:r>
              <a:rPr lang="ko-KR" altLang="en-US" sz="1400" dirty="0">
                <a:latin typeface="+mn-ea"/>
              </a:rPr>
              <a:t>일본 </a:t>
            </a:r>
            <a:r>
              <a:rPr lang="en-US" altLang="ko-KR" sz="1400" dirty="0">
                <a:latin typeface="+mn-ea"/>
              </a:rPr>
              <a:t>1.01</a:t>
            </a:r>
            <a:r>
              <a:rPr lang="ko-KR" altLang="en-US" sz="1400" dirty="0">
                <a:latin typeface="+mn-ea"/>
              </a:rPr>
              <a:t>미터</a:t>
            </a:r>
            <a:r>
              <a:rPr lang="en-US" altLang="ko-KR" sz="1400" dirty="0">
                <a:latin typeface="+mn-ea"/>
              </a:rPr>
              <a:t>, </a:t>
            </a:r>
            <a:r>
              <a:rPr lang="ko-KR" altLang="en-US" sz="1400" dirty="0">
                <a:latin typeface="+mn-ea"/>
              </a:rPr>
              <a:t>미국 </a:t>
            </a:r>
            <a:r>
              <a:rPr lang="en-US" altLang="ko-KR" sz="1400" dirty="0">
                <a:latin typeface="+mn-ea"/>
              </a:rPr>
              <a:t>89</a:t>
            </a:r>
            <a:r>
              <a:rPr lang="ko-KR" altLang="en-US" sz="1400" dirty="0">
                <a:latin typeface="+mn-ea"/>
              </a:rPr>
              <a:t>센티미터</a:t>
            </a:r>
            <a:r>
              <a:rPr lang="en-US" altLang="ko-KR" sz="1400" dirty="0">
                <a:latin typeface="+mn-ea"/>
              </a:rPr>
              <a:t>)</a:t>
            </a:r>
          </a:p>
          <a:p>
            <a:pPr marL="0" indent="0">
              <a:buNone/>
            </a:pPr>
            <a:r>
              <a:rPr lang="en-US" altLang="ko-KR" sz="1400" dirty="0">
                <a:latin typeface="+mn-ea"/>
              </a:rPr>
              <a:t>“</a:t>
            </a:r>
            <a:r>
              <a:rPr lang="ko-KR" altLang="en-US" sz="1400" dirty="0">
                <a:latin typeface="+mn-ea"/>
              </a:rPr>
              <a:t>퍼스널 스페이스란 단순히 물리적 거리만을 뜻하지 않는다</a:t>
            </a:r>
            <a:r>
              <a:rPr lang="en-US" altLang="ko-KR" sz="1400" dirty="0">
                <a:latin typeface="+mn-ea"/>
              </a:rPr>
              <a:t>. </a:t>
            </a:r>
            <a:r>
              <a:rPr lang="ko-KR" altLang="en-US" sz="1400" dirty="0">
                <a:latin typeface="+mn-ea"/>
              </a:rPr>
              <a:t>마음의 거리다“</a:t>
            </a:r>
            <a:endParaRPr lang="en-US" altLang="ko-KR" sz="1400" dirty="0">
              <a:latin typeface="+mn-ea"/>
            </a:endParaRPr>
          </a:p>
          <a:p>
            <a:pPr marL="0" indent="0">
              <a:buNone/>
            </a:pPr>
            <a:endParaRPr lang="en-US" altLang="ko-KR" sz="1000" dirty="0">
              <a:latin typeface="+mn-ea"/>
            </a:endParaRPr>
          </a:p>
          <a:p>
            <a:pPr marL="0" indent="0">
              <a:buNone/>
            </a:pPr>
            <a:r>
              <a:rPr lang="ko-KR" altLang="en-US" sz="1400" dirty="0">
                <a:latin typeface="+mn-ea"/>
              </a:rPr>
              <a:t>이 영역의 감각이 있는 사람들은 타인을 대할 때 관계의 친밀도에 따라 적당히 거리를 유지하기에 원만히 할 수 있다</a:t>
            </a:r>
            <a:r>
              <a:rPr lang="en-US" altLang="ko-KR" sz="1400" dirty="0">
                <a:latin typeface="+mn-ea"/>
              </a:rPr>
              <a:t>. </a:t>
            </a:r>
            <a:r>
              <a:rPr lang="ko-KR" altLang="en-US" sz="1400" dirty="0">
                <a:latin typeface="+mn-ea"/>
              </a:rPr>
              <a:t>반면 이 감각이 뒤쳐지는 사람들은 자꾸만 선을 넘는 발언을 하거나 친밀도에 맞지 않는 질문을 던져 상대를 불편하게 한다</a:t>
            </a:r>
            <a:r>
              <a:rPr lang="en-US" altLang="ko-KR" sz="1400" dirty="0">
                <a:latin typeface="+mn-ea"/>
              </a:rPr>
              <a:t>.</a:t>
            </a:r>
          </a:p>
          <a:p>
            <a:pPr marL="0" indent="0">
              <a:buNone/>
            </a:pPr>
            <a:endParaRPr lang="en-US" altLang="ko-KR" sz="1000" dirty="0">
              <a:latin typeface="+mn-ea"/>
            </a:endParaRPr>
          </a:p>
          <a:p>
            <a:pPr marL="0" indent="0">
              <a:buNone/>
            </a:pPr>
            <a:r>
              <a:rPr lang="en-US" altLang="ko-KR" sz="1400" dirty="0">
                <a:latin typeface="+mn-ea"/>
              </a:rPr>
              <a:t>1. </a:t>
            </a:r>
            <a:r>
              <a:rPr lang="ko-KR" altLang="en-US" sz="1400" dirty="0">
                <a:latin typeface="+mn-ea"/>
              </a:rPr>
              <a:t>누군가 의도를 알 수 없는 질문을 </a:t>
            </a:r>
            <a:r>
              <a:rPr lang="ko-KR" altLang="en-US" sz="1400" dirty="0" err="1">
                <a:latin typeface="+mn-ea"/>
              </a:rPr>
              <a:t>던졌을때</a:t>
            </a:r>
            <a:r>
              <a:rPr lang="ko-KR" altLang="en-US" sz="1400" dirty="0">
                <a:latin typeface="+mn-ea"/>
              </a:rPr>
              <a:t> 섣불리 대답하지 않는 것이  좋다</a:t>
            </a:r>
            <a:r>
              <a:rPr lang="en-US" altLang="ko-KR" sz="1400" dirty="0">
                <a:latin typeface="+mn-ea"/>
              </a:rPr>
              <a:t>.</a:t>
            </a:r>
          </a:p>
          <a:p>
            <a:pPr>
              <a:buFontTx/>
              <a:buChar char="-"/>
            </a:pPr>
            <a:r>
              <a:rPr lang="en-US" altLang="ko-KR" sz="1400" dirty="0">
                <a:latin typeface="+mn-ea"/>
              </a:rPr>
              <a:t>“</a:t>
            </a:r>
            <a:r>
              <a:rPr lang="ko-KR" altLang="en-US" sz="1400" dirty="0">
                <a:latin typeface="+mn-ea"/>
              </a:rPr>
              <a:t>요즘 바빠</a:t>
            </a:r>
            <a:r>
              <a:rPr lang="en-US" altLang="ko-KR" sz="1400" dirty="0">
                <a:latin typeface="+mn-ea"/>
              </a:rPr>
              <a:t>?” → “</a:t>
            </a:r>
            <a:r>
              <a:rPr lang="ko-KR" altLang="en-US" sz="1400" dirty="0">
                <a:latin typeface="+mn-ea"/>
              </a:rPr>
              <a:t>아</a:t>
            </a:r>
            <a:r>
              <a:rPr lang="en-US" altLang="ko-KR" sz="1400" dirty="0">
                <a:latin typeface="+mn-ea"/>
              </a:rPr>
              <a:t>, </a:t>
            </a:r>
            <a:r>
              <a:rPr lang="ko-KR" altLang="en-US" sz="1400" dirty="0">
                <a:latin typeface="+mn-ea"/>
              </a:rPr>
              <a:t>과장님이 더 바쁘실 것 같은데요</a:t>
            </a:r>
            <a:r>
              <a:rPr lang="en-US" altLang="ko-KR" sz="1400" dirty="0">
                <a:latin typeface="+mn-ea"/>
              </a:rPr>
              <a:t>, </a:t>
            </a:r>
            <a:r>
              <a:rPr lang="ko-KR" altLang="en-US" sz="1400" dirty="0">
                <a:latin typeface="+mn-ea"/>
              </a:rPr>
              <a:t>요즘 </a:t>
            </a:r>
            <a:r>
              <a:rPr lang="ko-KR" altLang="en-US" sz="1400" dirty="0" err="1">
                <a:latin typeface="+mn-ea"/>
              </a:rPr>
              <a:t>어떠세요</a:t>
            </a:r>
            <a:r>
              <a:rPr lang="en-US" altLang="ko-KR" sz="1400" dirty="0">
                <a:latin typeface="+mn-ea"/>
              </a:rPr>
              <a:t>?”</a:t>
            </a:r>
          </a:p>
          <a:p>
            <a:pPr marL="0" indent="0">
              <a:buNone/>
            </a:pPr>
            <a:r>
              <a:rPr lang="en-US" altLang="ko-KR" sz="1400" dirty="0">
                <a:latin typeface="+mn-ea"/>
              </a:rPr>
              <a:t>2. </a:t>
            </a:r>
            <a:r>
              <a:rPr lang="ko-KR" altLang="en-US" sz="1400" dirty="0">
                <a:latin typeface="+mn-ea"/>
              </a:rPr>
              <a:t>질문자의 의도를 곧바로 알 수 있지만 대답하기 불쾌한 경우에는 딴청을 부리는 것도 방법이다</a:t>
            </a:r>
            <a:r>
              <a:rPr lang="en-US" altLang="ko-KR" sz="1400" dirty="0">
                <a:latin typeface="+mn-ea"/>
              </a:rPr>
              <a:t>.</a:t>
            </a:r>
          </a:p>
          <a:p>
            <a:pPr>
              <a:buFontTx/>
              <a:buChar char="-"/>
            </a:pPr>
            <a:r>
              <a:rPr lang="en-US" altLang="ko-KR" sz="1400" dirty="0">
                <a:latin typeface="+mn-ea"/>
              </a:rPr>
              <a:t>“</a:t>
            </a:r>
            <a:r>
              <a:rPr lang="ko-KR" altLang="en-US" sz="1400" dirty="0">
                <a:latin typeface="+mn-ea"/>
              </a:rPr>
              <a:t>너 페미니스트지</a:t>
            </a:r>
            <a:r>
              <a:rPr lang="en-US" altLang="ko-KR" sz="1400" dirty="0">
                <a:latin typeface="+mn-ea"/>
              </a:rPr>
              <a:t>?” → “</a:t>
            </a:r>
            <a:r>
              <a:rPr lang="ko-KR" altLang="en-US" sz="1400" dirty="0">
                <a:latin typeface="+mn-ea"/>
              </a:rPr>
              <a:t>페미니스트가 정확히 무슨 </a:t>
            </a:r>
            <a:r>
              <a:rPr lang="ko-KR" altLang="en-US" sz="1400" dirty="0" err="1">
                <a:latin typeface="+mn-ea"/>
              </a:rPr>
              <a:t>뜻이에요</a:t>
            </a:r>
            <a:r>
              <a:rPr lang="en-US" altLang="ko-KR" sz="1400" dirty="0">
                <a:latin typeface="+mn-ea"/>
              </a:rPr>
              <a:t>?” </a:t>
            </a:r>
            <a:r>
              <a:rPr lang="ko-KR" altLang="en-US" sz="1400" dirty="0">
                <a:latin typeface="+mn-ea"/>
              </a:rPr>
              <a:t>또는 </a:t>
            </a:r>
            <a:r>
              <a:rPr lang="en-US" altLang="ko-KR" sz="1400" dirty="0">
                <a:latin typeface="+mn-ea"/>
              </a:rPr>
              <a:t>“</a:t>
            </a:r>
            <a:r>
              <a:rPr lang="ko-KR" altLang="en-US" sz="1400" dirty="0">
                <a:latin typeface="+mn-ea"/>
              </a:rPr>
              <a:t>왜 그렇게 생각하세요</a:t>
            </a:r>
            <a:r>
              <a:rPr lang="en-US" altLang="ko-KR" sz="1400" dirty="0">
                <a:latin typeface="+mn-ea"/>
              </a:rPr>
              <a:t>?”</a:t>
            </a:r>
          </a:p>
          <a:p>
            <a:pPr marL="0" indent="0">
              <a:buNone/>
            </a:pPr>
            <a:r>
              <a:rPr lang="en-US" altLang="ko-KR" sz="1400" dirty="0">
                <a:latin typeface="+mn-ea"/>
              </a:rPr>
              <a:t>3. </a:t>
            </a:r>
            <a:r>
              <a:rPr lang="ko-KR" altLang="en-US" sz="1400" dirty="0">
                <a:latin typeface="+mn-ea"/>
              </a:rPr>
              <a:t>질문자의 의도를 모르더라도 대답하기 꺼려지는 질문</a:t>
            </a:r>
            <a:r>
              <a:rPr lang="en-US" altLang="ko-KR" sz="1400" dirty="0">
                <a:latin typeface="+mn-ea"/>
              </a:rPr>
              <a:t>, </a:t>
            </a:r>
            <a:r>
              <a:rPr lang="ko-KR" altLang="en-US" sz="1400" dirty="0">
                <a:latin typeface="+mn-ea"/>
              </a:rPr>
              <a:t>논쟁이 예상되는 질문에는 그저 </a:t>
            </a:r>
            <a:r>
              <a:rPr lang="ko-KR" altLang="en-US" sz="1400" dirty="0" err="1">
                <a:latin typeface="+mn-ea"/>
              </a:rPr>
              <a:t>들어주기만</a:t>
            </a:r>
            <a:r>
              <a:rPr lang="ko-KR" altLang="en-US" sz="1400" dirty="0">
                <a:latin typeface="+mn-ea"/>
              </a:rPr>
              <a:t> </a:t>
            </a:r>
            <a:r>
              <a:rPr lang="ko-KR" altLang="en-US" sz="1400" dirty="0" err="1">
                <a:latin typeface="+mn-ea"/>
              </a:rPr>
              <a:t>하는것도</a:t>
            </a:r>
            <a:r>
              <a:rPr lang="ko-KR" altLang="en-US" sz="1400" dirty="0">
                <a:latin typeface="+mn-ea"/>
              </a:rPr>
              <a:t> 방법이다</a:t>
            </a:r>
            <a:r>
              <a:rPr lang="en-US" altLang="ko-KR" sz="1400" dirty="0">
                <a:latin typeface="+mn-ea"/>
              </a:rPr>
              <a:t>.</a:t>
            </a:r>
          </a:p>
          <a:p>
            <a:pPr>
              <a:buFontTx/>
              <a:buChar char="-"/>
            </a:pPr>
            <a:r>
              <a:rPr lang="en-US" altLang="ko-KR" sz="1400" dirty="0">
                <a:latin typeface="+mn-ea"/>
              </a:rPr>
              <a:t>“ </a:t>
            </a:r>
            <a:r>
              <a:rPr lang="ko-KR" altLang="en-US" sz="1400" dirty="0">
                <a:latin typeface="+mn-ea"/>
              </a:rPr>
              <a:t>박근혜 대통령에 대해서 어떻게 생각하니</a:t>
            </a:r>
            <a:r>
              <a:rPr lang="en-US" altLang="ko-KR" sz="1400" dirty="0">
                <a:latin typeface="+mn-ea"/>
              </a:rPr>
              <a:t>?”,”</a:t>
            </a:r>
            <a:r>
              <a:rPr lang="ko-KR" altLang="en-US" sz="1400" dirty="0">
                <a:latin typeface="+mn-ea"/>
              </a:rPr>
              <a:t>그쪽으로는 별로 생각을 안 해봤어요</a:t>
            </a:r>
            <a:r>
              <a:rPr lang="en-US" altLang="ko-KR" sz="1400" dirty="0">
                <a:latin typeface="+mn-ea"/>
              </a:rPr>
              <a:t>”</a:t>
            </a:r>
            <a:r>
              <a:rPr lang="ko-KR" altLang="en-US" sz="1400" dirty="0">
                <a:latin typeface="+mn-ea"/>
              </a:rPr>
              <a:t>하고 나의 패를 내보이지    않는 선에서 끝내는 것이 대화를 빨리 종료하는 기술이다</a:t>
            </a:r>
            <a:r>
              <a:rPr lang="en-US" altLang="ko-KR" sz="1400" dirty="0">
                <a:latin typeface="+mn-ea"/>
              </a:rPr>
              <a:t>.</a:t>
            </a:r>
            <a:endParaRPr lang="ko-KR" altLang="en-US" sz="1400" dirty="0">
              <a:latin typeface="+mn-ea"/>
            </a:endParaRP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D501E01-9F51-48C0-A58E-5F944B181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3D60FFF-EEF8-4E86-9D4A-4459B2004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153A9AD-0615-474D-8752-EFCA37269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17</a:t>
            </a:fld>
            <a:r>
              <a:rPr lang="en-US" dirty="0"/>
              <a:t>/29</a:t>
            </a:r>
          </a:p>
        </p:txBody>
      </p:sp>
    </p:spTree>
    <p:extLst>
      <p:ext uri="{BB962C8B-B14F-4D97-AF65-F5344CB8AC3E}">
        <p14:creationId xmlns:p14="http://schemas.microsoft.com/office/powerpoint/2010/main" val="3881567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78B31F1-28F6-44B3-B3BC-D15AF8EFF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09625"/>
            <a:ext cx="9601200" cy="5057775"/>
          </a:xfrm>
        </p:spPr>
        <p:txBody>
          <a:bodyPr>
            <a:noAutofit/>
          </a:bodyPr>
          <a:lstStyle/>
          <a:p>
            <a:r>
              <a:rPr lang="ko-KR" altLang="en-US" sz="1600" dirty="0" err="1">
                <a:latin typeface="+mn-ea"/>
              </a:rPr>
              <a:t>자화자찬하는</a:t>
            </a:r>
            <a:r>
              <a:rPr lang="ko-KR" altLang="en-US" sz="1600" dirty="0">
                <a:latin typeface="+mn-ea"/>
              </a:rPr>
              <a:t> 법을 배워야 하는 이유</a:t>
            </a:r>
            <a:endParaRPr lang="en-US" altLang="ko-KR" sz="1600" dirty="0">
              <a:latin typeface="+mn-ea"/>
            </a:endParaRPr>
          </a:p>
          <a:p>
            <a:pPr marL="0" indent="0">
              <a:buNone/>
            </a:pPr>
            <a:endParaRPr lang="en-US" altLang="ko-KR" sz="1600" dirty="0">
              <a:latin typeface="+mn-ea"/>
            </a:endParaRPr>
          </a:p>
          <a:p>
            <a:pPr marL="0" indent="0">
              <a:buNone/>
            </a:pPr>
            <a:r>
              <a:rPr lang="en-US" altLang="ko-KR" sz="1600" dirty="0">
                <a:latin typeface="+mn-ea"/>
              </a:rPr>
              <a:t>&lt;SHOW ME THE MONEY&gt; VS &lt;</a:t>
            </a:r>
            <a:r>
              <a:rPr lang="ko-KR" altLang="en-US" sz="1600" dirty="0">
                <a:latin typeface="+mn-ea"/>
              </a:rPr>
              <a:t>슈퍼스타</a:t>
            </a:r>
            <a:r>
              <a:rPr lang="en-US" altLang="ko-KR" sz="1600" dirty="0">
                <a:latin typeface="+mn-ea"/>
              </a:rPr>
              <a:t>K&gt;</a:t>
            </a:r>
          </a:p>
          <a:p>
            <a:pPr marL="0" indent="0">
              <a:buNone/>
            </a:pPr>
            <a:r>
              <a:rPr lang="ko-KR" altLang="en-US" sz="1600" dirty="0">
                <a:latin typeface="+mn-ea"/>
              </a:rPr>
              <a:t>벼는 익을수록 고개를 숙인다지만 그건 익은 후의 말이다</a:t>
            </a:r>
            <a:r>
              <a:rPr lang="en-US" altLang="ko-KR" sz="1600" dirty="0">
                <a:latin typeface="+mn-ea"/>
              </a:rPr>
              <a:t>. </a:t>
            </a:r>
            <a:r>
              <a:rPr lang="ko-KR" altLang="en-US" sz="1600" dirty="0">
                <a:latin typeface="+mn-ea"/>
              </a:rPr>
              <a:t>우리는 익기도 전에 고개부터 숙여오지             않았던가</a:t>
            </a:r>
            <a:r>
              <a:rPr lang="en-US" altLang="ko-KR" sz="1600" dirty="0">
                <a:latin typeface="+mn-ea"/>
              </a:rPr>
              <a:t>…</a:t>
            </a:r>
          </a:p>
          <a:p>
            <a:pPr marL="0" indent="0">
              <a:buNone/>
            </a:pPr>
            <a:endParaRPr lang="en-US" altLang="ko-KR" sz="1000" dirty="0">
              <a:latin typeface="+mn-ea"/>
            </a:endParaRPr>
          </a:p>
          <a:p>
            <a:pPr marL="0" indent="0">
              <a:buNone/>
            </a:pPr>
            <a:r>
              <a:rPr lang="ko-KR" altLang="en-US" sz="1600" dirty="0">
                <a:latin typeface="+mn-ea"/>
              </a:rPr>
              <a:t>힙합은 원래 익지 않은 사람들이 지르는 비명이었다</a:t>
            </a:r>
            <a:r>
              <a:rPr lang="en-US" altLang="ko-KR" sz="1600" dirty="0">
                <a:latin typeface="+mn-ea"/>
              </a:rPr>
              <a:t>.</a:t>
            </a:r>
          </a:p>
          <a:p>
            <a:pPr marL="0" indent="0">
              <a:buNone/>
            </a:pPr>
            <a:r>
              <a:rPr lang="ko-KR" altLang="en-US" sz="1600" dirty="0">
                <a:latin typeface="+mn-ea"/>
              </a:rPr>
              <a:t>허세는 존재감이 없는 사람들의 발명품이기도 하다</a:t>
            </a:r>
            <a:r>
              <a:rPr lang="en-US" altLang="ko-KR" sz="1600" dirty="0">
                <a:latin typeface="+mn-ea"/>
              </a:rPr>
              <a:t>. </a:t>
            </a:r>
            <a:r>
              <a:rPr lang="ko-KR" altLang="en-US" sz="1600" dirty="0">
                <a:latin typeface="+mn-ea"/>
              </a:rPr>
              <a:t>가난한 흑인들은 가진 것이 없기 때문에 자신을   적극적으로 증명해야 했다</a:t>
            </a:r>
            <a:r>
              <a:rPr lang="en-US" altLang="ko-KR" sz="1600" dirty="0">
                <a:latin typeface="+mn-ea"/>
              </a:rPr>
              <a:t>. (</a:t>
            </a:r>
            <a:r>
              <a:rPr lang="ko-KR" altLang="en-US" sz="1600" dirty="0">
                <a:latin typeface="+mn-ea"/>
              </a:rPr>
              <a:t>힙합패션</a:t>
            </a:r>
            <a:r>
              <a:rPr lang="en-US" altLang="ko-KR" sz="1600" dirty="0">
                <a:latin typeface="+mn-ea"/>
              </a:rPr>
              <a:t>..</a:t>
            </a:r>
            <a:r>
              <a:rPr lang="ko-KR" altLang="en-US" sz="1600" dirty="0">
                <a:latin typeface="+mn-ea"/>
              </a:rPr>
              <a:t>휴대용라디오</a:t>
            </a:r>
            <a:r>
              <a:rPr lang="en-US" altLang="ko-KR" sz="1600" dirty="0">
                <a:latin typeface="+mn-ea"/>
              </a:rPr>
              <a:t>..</a:t>
            </a:r>
            <a:r>
              <a:rPr lang="ko-KR" altLang="en-US" sz="1600" dirty="0">
                <a:latin typeface="+mn-ea"/>
              </a:rPr>
              <a:t>인종주의자들의 핍박</a:t>
            </a:r>
            <a:r>
              <a:rPr lang="en-US" altLang="ko-KR" sz="1600" dirty="0">
                <a:latin typeface="+mn-ea"/>
              </a:rPr>
              <a:t>..)</a:t>
            </a:r>
          </a:p>
          <a:p>
            <a:pPr marL="0" indent="0">
              <a:buNone/>
            </a:pPr>
            <a:endParaRPr lang="en-US" altLang="ko-KR" sz="1000" dirty="0">
              <a:latin typeface="+mn-ea"/>
            </a:endParaRPr>
          </a:p>
          <a:p>
            <a:pPr marL="0" indent="0">
              <a:buNone/>
            </a:pPr>
            <a:r>
              <a:rPr lang="ko-KR" altLang="en-US" sz="1600" dirty="0">
                <a:latin typeface="+mn-ea"/>
              </a:rPr>
              <a:t>결핍은 그 자체로는 연약하지만 스스로 그것을 무엇이라고 믿고</a:t>
            </a:r>
            <a:r>
              <a:rPr lang="en-US" altLang="ko-KR" sz="1600" dirty="0">
                <a:latin typeface="+mn-ea"/>
              </a:rPr>
              <a:t>, </a:t>
            </a:r>
            <a:r>
              <a:rPr lang="ko-KR" altLang="en-US" sz="1600" dirty="0">
                <a:latin typeface="+mn-ea"/>
              </a:rPr>
              <a:t>남에게 어떻게 보여주는가에 따라    위대해질 수 있다</a:t>
            </a:r>
            <a:r>
              <a:rPr lang="en-US" altLang="ko-KR" sz="1600" dirty="0">
                <a:latin typeface="+mn-ea"/>
              </a:rPr>
              <a:t>.</a:t>
            </a:r>
          </a:p>
          <a:p>
            <a:pPr marL="0" indent="0">
              <a:buNone/>
            </a:pPr>
            <a:endParaRPr lang="en-US" altLang="ko-KR" sz="1000" dirty="0">
              <a:latin typeface="+mn-ea"/>
            </a:endParaRPr>
          </a:p>
          <a:p>
            <a:pPr marL="0" indent="0">
              <a:buNone/>
            </a:pPr>
            <a:r>
              <a:rPr lang="ko-KR" altLang="en-US" sz="1600" dirty="0">
                <a:latin typeface="+mn-ea"/>
              </a:rPr>
              <a:t>남들이 하는 평가를 그대로 믿지 않고</a:t>
            </a:r>
            <a:r>
              <a:rPr lang="en-US" altLang="ko-KR" sz="1600" dirty="0">
                <a:latin typeface="+mn-ea"/>
              </a:rPr>
              <a:t>, </a:t>
            </a:r>
            <a:r>
              <a:rPr lang="ko-KR" altLang="en-US" sz="1600" dirty="0">
                <a:latin typeface="+mn-ea"/>
              </a:rPr>
              <a:t>스스로를 </a:t>
            </a:r>
            <a:r>
              <a:rPr lang="ko-KR" altLang="en-US" sz="1600" dirty="0" err="1">
                <a:latin typeface="+mn-ea"/>
              </a:rPr>
              <a:t>리스펙하는</a:t>
            </a:r>
            <a:r>
              <a:rPr lang="ko-KR" altLang="en-US" sz="1600" dirty="0">
                <a:latin typeface="+mn-ea"/>
              </a:rPr>
              <a:t> 것 그렇게 되면 누군가 </a:t>
            </a:r>
            <a:r>
              <a:rPr lang="en-US" altLang="ko-KR" sz="1600" dirty="0">
                <a:latin typeface="+mn-ea"/>
              </a:rPr>
              <a:t>“</a:t>
            </a:r>
            <a:r>
              <a:rPr lang="ko-KR" altLang="en-US" sz="1600" dirty="0">
                <a:latin typeface="+mn-ea"/>
              </a:rPr>
              <a:t>가만히 있으라＂ 라고 할 때 가만히 있지 않는 사람들이 늘어날 것이다</a:t>
            </a:r>
            <a:r>
              <a:rPr lang="en-US" altLang="ko-KR" sz="1600" dirty="0">
                <a:latin typeface="+mn-ea"/>
              </a:rPr>
              <a:t>.</a:t>
            </a:r>
          </a:p>
          <a:p>
            <a:pPr marL="0" indent="0">
              <a:buNone/>
            </a:pPr>
            <a:r>
              <a:rPr lang="ko-KR" altLang="en-US" sz="1600" dirty="0">
                <a:latin typeface="+mn-ea"/>
              </a:rPr>
              <a:t>분명한 것은 세상이 나를 어떻게 생각하는지 보다 내가 나를 어떻게 생각하는지가 더 중요하다는 것이다</a:t>
            </a:r>
            <a:r>
              <a:rPr lang="en-US" altLang="ko-KR" sz="1600" dirty="0">
                <a:latin typeface="+mn-ea"/>
              </a:rPr>
              <a:t>.</a:t>
            </a:r>
          </a:p>
          <a:p>
            <a:pPr marL="0" indent="0">
              <a:buNone/>
            </a:pPr>
            <a:endParaRPr lang="ko-KR" altLang="en-US" sz="1600" dirty="0">
              <a:latin typeface="+mn-ea"/>
            </a:endParaRP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9C6A498-9DA9-4547-A4C6-C0FC63BB4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2B3415B-E057-4D0F-A400-D6D04A119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F4ADBD2-CD44-4323-BC75-528CD04C9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18</a:t>
            </a:fld>
            <a:r>
              <a:rPr lang="en-US" dirty="0"/>
              <a:t>/29</a:t>
            </a:r>
          </a:p>
        </p:txBody>
      </p:sp>
    </p:spTree>
    <p:extLst>
      <p:ext uri="{BB962C8B-B14F-4D97-AF65-F5344CB8AC3E}">
        <p14:creationId xmlns:p14="http://schemas.microsoft.com/office/powerpoint/2010/main" val="38219758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8CDA0A4-B5AE-4805-ACFA-5ED26B202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2075" y="742950"/>
            <a:ext cx="9601200" cy="5153025"/>
          </a:xfrm>
        </p:spPr>
        <p:txBody>
          <a:bodyPr>
            <a:noAutofit/>
          </a:bodyPr>
          <a:lstStyle/>
          <a:p>
            <a:r>
              <a:rPr lang="ko-KR" altLang="en-US" sz="1400" dirty="0"/>
              <a:t>단호하고 우아하게 거절하는 연습</a:t>
            </a:r>
            <a:endParaRPr lang="en-US" altLang="ko-KR" sz="1400" dirty="0"/>
          </a:p>
          <a:p>
            <a:pPr marL="0" indent="0">
              <a:buNone/>
            </a:pPr>
            <a:endParaRPr lang="en-US" altLang="ko-KR" sz="1400" dirty="0"/>
          </a:p>
          <a:p>
            <a:pPr marL="0" indent="0">
              <a:buNone/>
            </a:pPr>
            <a:r>
              <a:rPr lang="ko-KR" altLang="en-US" sz="1400" dirty="0"/>
              <a:t>지금의 관계를 유지하고 싶으면서도 부탁을 </a:t>
            </a:r>
            <a:r>
              <a:rPr lang="ko-KR" altLang="en-US" sz="1400" dirty="0" err="1"/>
              <a:t>들어주기에는</a:t>
            </a:r>
            <a:r>
              <a:rPr lang="ko-KR" altLang="en-US" sz="1400" dirty="0"/>
              <a:t> 사정이나 능력이 여의치 않을 때</a:t>
            </a:r>
            <a:r>
              <a:rPr lang="en-US" altLang="ko-KR" sz="1400" dirty="0"/>
              <a:t>, </a:t>
            </a:r>
            <a:r>
              <a:rPr lang="ko-KR" altLang="en-US" sz="1400" dirty="0"/>
              <a:t>이때는 최대한 감정을 상하게 하지 않고 거절할 방법을 찾아야 한다</a:t>
            </a:r>
            <a:r>
              <a:rPr lang="en-US" altLang="ko-KR" sz="1400" dirty="0"/>
              <a:t>.</a:t>
            </a:r>
          </a:p>
          <a:p>
            <a:pPr marL="0" indent="0">
              <a:buNone/>
            </a:pPr>
            <a:endParaRPr lang="en-US" altLang="ko-KR" sz="1400" dirty="0"/>
          </a:p>
          <a:p>
            <a:pPr marL="0" indent="0">
              <a:buNone/>
            </a:pPr>
            <a:r>
              <a:rPr lang="ko-KR" altLang="en-US" sz="1400" dirty="0"/>
              <a:t>좋은 사람이라는 소리도 듣고 싶고 거절도 잘 하고 싶다면</a:t>
            </a:r>
            <a:r>
              <a:rPr lang="en-US" altLang="ko-KR" sz="1400" dirty="0"/>
              <a:t>, </a:t>
            </a:r>
            <a:r>
              <a:rPr lang="ko-KR" altLang="en-US" sz="1400" dirty="0"/>
              <a:t>그건 욕심일 뿐이다</a:t>
            </a:r>
            <a:r>
              <a:rPr lang="en-US" altLang="ko-KR" sz="1400" dirty="0"/>
              <a:t>. </a:t>
            </a:r>
            <a:r>
              <a:rPr lang="ko-KR" altLang="en-US" sz="1400" dirty="0"/>
              <a:t>둘 중 하나는 어느 정도 포기하라고 말하고 싶다</a:t>
            </a:r>
            <a:r>
              <a:rPr lang="en-US" altLang="ko-KR" sz="1400" dirty="0"/>
              <a:t>. </a:t>
            </a:r>
            <a:r>
              <a:rPr lang="ko-KR" altLang="en-US" sz="1400" dirty="0"/>
              <a:t>나에게 상대의 부탁을 거절할 자유가 있듯이</a:t>
            </a:r>
            <a:r>
              <a:rPr lang="en-US" altLang="ko-KR" sz="1400" dirty="0"/>
              <a:t>, </a:t>
            </a:r>
            <a:r>
              <a:rPr lang="ko-KR" altLang="en-US" sz="1400" dirty="0"/>
              <a:t>거절당한 상대가 나에게 실망할 자유도 있다는 것을 받아들여야   한다</a:t>
            </a:r>
            <a:r>
              <a:rPr lang="en-US" altLang="ko-KR" sz="1400" dirty="0"/>
              <a:t>. </a:t>
            </a:r>
            <a:r>
              <a:rPr lang="ko-KR" altLang="en-US" sz="1400" dirty="0"/>
              <a:t>모든 사람에게 좋은 사람이 되려고 하면 그 모든 사람에게 휘둘리게 된다</a:t>
            </a:r>
            <a:r>
              <a:rPr lang="en-US" altLang="ko-KR" sz="1400" dirty="0"/>
              <a:t>. </a:t>
            </a:r>
          </a:p>
          <a:p>
            <a:pPr marL="0" indent="0">
              <a:buNone/>
            </a:pPr>
            <a:endParaRPr lang="en-US" altLang="ko-KR" sz="1400" dirty="0"/>
          </a:p>
          <a:p>
            <a:r>
              <a:rPr lang="ko-KR" altLang="en-US" sz="1400" dirty="0"/>
              <a:t>상처에 대해 </a:t>
            </a:r>
            <a:r>
              <a:rPr lang="ko-KR" altLang="en-US" sz="1400" dirty="0" err="1"/>
              <a:t>용감해져라</a:t>
            </a:r>
            <a:endParaRPr lang="en-US" altLang="ko-KR" sz="1400" dirty="0"/>
          </a:p>
          <a:p>
            <a:pPr marL="0" indent="0">
              <a:buNone/>
            </a:pPr>
            <a:r>
              <a:rPr lang="ko-KR" altLang="en-US" sz="1400" dirty="0"/>
              <a:t>우리는 교통사고를 당하듯 누구나 </a:t>
            </a:r>
            <a:r>
              <a:rPr lang="en-US" altLang="ko-KR" sz="1400" dirty="0"/>
              <a:t>1</a:t>
            </a:r>
            <a:r>
              <a:rPr lang="ko-KR" altLang="en-US" sz="1400" dirty="0" err="1"/>
              <a:t>인분씩</a:t>
            </a:r>
            <a:r>
              <a:rPr lang="ko-KR" altLang="en-US" sz="1400" dirty="0"/>
              <a:t> 불운을 만난다</a:t>
            </a:r>
            <a:r>
              <a:rPr lang="en-US" altLang="ko-KR" sz="1400" dirty="0"/>
              <a:t>. </a:t>
            </a:r>
            <a:r>
              <a:rPr lang="ko-KR" altLang="en-US" sz="1400" dirty="0"/>
              <a:t>그런데 어떤 사람은 시간이 많이 지나도 흉터에만 집중해       자신을 불쌍히 여기고 남을 미워하는 데서 헤어나지 못한다</a:t>
            </a:r>
            <a:r>
              <a:rPr lang="en-US" altLang="ko-KR" sz="1400" dirty="0"/>
              <a:t>.</a:t>
            </a:r>
          </a:p>
          <a:p>
            <a:pPr marL="0" indent="0">
              <a:buNone/>
            </a:pPr>
            <a:r>
              <a:rPr lang="ko-KR" altLang="en-US" sz="1400" dirty="0"/>
              <a:t>사랑이나 이성에 대해서 과도하게 경계하는 건 혹시 다친 곳을 또 다칠까 겁나서 그러는 것은 아닐까</a:t>
            </a:r>
            <a:r>
              <a:rPr lang="en-US" altLang="ko-KR" sz="1400" dirty="0"/>
              <a:t>? </a:t>
            </a:r>
            <a:r>
              <a:rPr lang="ko-KR" altLang="en-US" sz="1400" dirty="0"/>
              <a:t>하지만 기대가      클수록 실망도 크기 마련이다</a:t>
            </a:r>
            <a:r>
              <a:rPr lang="en-US" altLang="ko-KR" sz="1400" dirty="0"/>
              <a:t>.</a:t>
            </a:r>
          </a:p>
          <a:p>
            <a:pPr marL="0" indent="0">
              <a:buNone/>
            </a:pPr>
            <a:endParaRPr lang="en-US" altLang="ko-KR" sz="1400" dirty="0"/>
          </a:p>
          <a:p>
            <a:pPr marL="0" indent="0">
              <a:buNone/>
            </a:pPr>
            <a:r>
              <a:rPr lang="en-US" altLang="ko-KR" sz="1400" dirty="0"/>
              <a:t>“</a:t>
            </a:r>
            <a:r>
              <a:rPr lang="ko-KR" altLang="en-US" sz="1400" dirty="0"/>
              <a:t>상처를 받을지 안 받을지는 선택할 수 없지만 상처를 누구로부터 받을지는 고를 수 있어요</a:t>
            </a:r>
            <a:r>
              <a:rPr lang="en-US" altLang="ko-KR" sz="1400" dirty="0"/>
              <a:t>. </a:t>
            </a:r>
            <a:r>
              <a:rPr lang="ko-KR" altLang="en-US" sz="1400" dirty="0"/>
              <a:t>난 내 선택이 좋아요</a:t>
            </a:r>
            <a:r>
              <a:rPr lang="en-US" altLang="ko-KR" sz="1400" dirty="0"/>
              <a:t>.”</a:t>
            </a:r>
          </a:p>
          <a:p>
            <a:pPr marL="0" indent="0">
              <a:buNone/>
            </a:pPr>
            <a:r>
              <a:rPr lang="ko-KR" altLang="en-US" sz="1400" dirty="0"/>
              <a:t>내가 상처 받기를  허락하는 상대를 만나는 건 정말 멋진 일이고</a:t>
            </a:r>
            <a:r>
              <a:rPr lang="en-US" altLang="ko-KR" sz="1400" dirty="0"/>
              <a:t>, </a:t>
            </a:r>
            <a:r>
              <a:rPr lang="ko-KR" altLang="en-US" sz="1400" dirty="0"/>
              <a:t>상처에서 배우는 사람만이 더 나은 사람이 될 수             있으니까</a:t>
            </a:r>
            <a:r>
              <a:rPr lang="en-US" altLang="ko-KR" sz="1400" dirty="0"/>
              <a:t>…</a:t>
            </a:r>
            <a:endParaRPr lang="ko-KR" altLang="en-US" sz="1400" dirty="0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02EBBBD-CD1C-4F0D-9363-6D1E0DC29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6623182-5CA5-46EA-89A1-50939E5E9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4A8470C-1745-48C9-B71C-0F557764C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19</a:t>
            </a:fld>
            <a:r>
              <a:rPr lang="en-US" dirty="0"/>
              <a:t>/29</a:t>
            </a:r>
          </a:p>
        </p:txBody>
      </p:sp>
    </p:spTree>
    <p:extLst>
      <p:ext uri="{BB962C8B-B14F-4D97-AF65-F5344CB8AC3E}">
        <p14:creationId xmlns:p14="http://schemas.microsoft.com/office/powerpoint/2010/main" val="2726268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AC31D9A-E2AA-419C-A780-FF3718286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85825"/>
          </a:xfrm>
        </p:spPr>
        <p:txBody>
          <a:bodyPr/>
          <a:lstStyle/>
          <a:p>
            <a:r>
              <a:rPr lang="ko-KR" altLang="en-US" sz="2400" dirty="0" err="1"/>
              <a:t>정문정</a:t>
            </a:r>
            <a:r>
              <a:rPr lang="ko-KR" altLang="en-US" dirty="0"/>
              <a:t>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C883043-66DE-44AE-803F-D413A4913B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47875"/>
            <a:ext cx="9601200" cy="38195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dirty="0"/>
              <a:t>저자 정문정은 대구 출생</a:t>
            </a:r>
            <a:r>
              <a:rPr lang="en-US" altLang="ko-KR" dirty="0"/>
              <a:t>. </a:t>
            </a:r>
            <a:r>
              <a:rPr lang="ko-KR" altLang="en-US" dirty="0"/>
              <a:t>대학에서 사회학을 전공했다</a:t>
            </a:r>
            <a:r>
              <a:rPr lang="en-US" altLang="ko-KR" dirty="0"/>
              <a:t>. </a:t>
            </a:r>
            <a:r>
              <a:rPr lang="ko-KR" altLang="en-US" dirty="0"/>
              <a:t>잡지 기자로 직장 생활을     시작했고</a:t>
            </a:r>
            <a:r>
              <a:rPr lang="en-US" altLang="ko-KR" dirty="0"/>
              <a:t>, </a:t>
            </a:r>
            <a:r>
              <a:rPr lang="ko-KR" altLang="en-US" dirty="0"/>
              <a:t>기업 브랜드 홍보 담당자를 거쳐 현재는 </a:t>
            </a:r>
            <a:r>
              <a:rPr lang="en-US" altLang="ko-KR" dirty="0"/>
              <a:t>〈</a:t>
            </a:r>
            <a:r>
              <a:rPr lang="ko-KR" altLang="en-US" dirty="0" err="1"/>
              <a:t>대학내일</a:t>
            </a:r>
            <a:r>
              <a:rPr lang="en-US" altLang="ko-KR" dirty="0"/>
              <a:t>〉 </a:t>
            </a:r>
            <a:r>
              <a:rPr lang="ko-KR" altLang="en-US" dirty="0"/>
              <a:t>디지털 미디어 편집장으로 일하고 있다</a:t>
            </a:r>
            <a:r>
              <a:rPr lang="en-US" altLang="ko-KR" dirty="0"/>
              <a:t>. </a:t>
            </a:r>
            <a:r>
              <a:rPr lang="ko-KR" altLang="en-US" dirty="0"/>
              <a:t>대학생과 </a:t>
            </a:r>
            <a:r>
              <a:rPr lang="en-US" altLang="ko-KR" dirty="0"/>
              <a:t>20</a:t>
            </a:r>
            <a:r>
              <a:rPr lang="ko-KR" altLang="en-US" dirty="0"/>
              <a:t>대 트렌드</a:t>
            </a:r>
            <a:r>
              <a:rPr lang="en-US" altLang="ko-KR" dirty="0"/>
              <a:t>, </a:t>
            </a:r>
            <a:r>
              <a:rPr lang="ko-KR" altLang="en-US" dirty="0"/>
              <a:t>여성</a:t>
            </a:r>
            <a:r>
              <a:rPr lang="en-US" altLang="ko-KR" dirty="0"/>
              <a:t>, </a:t>
            </a:r>
            <a:r>
              <a:rPr lang="ko-KR" altLang="en-US" dirty="0"/>
              <a:t>인간관계</a:t>
            </a:r>
            <a:r>
              <a:rPr lang="en-US" altLang="ko-KR" dirty="0"/>
              <a:t>, </a:t>
            </a:r>
            <a:r>
              <a:rPr lang="ko-KR" altLang="en-US" dirty="0"/>
              <a:t>심리학이 주요 관심사다</a:t>
            </a:r>
            <a:r>
              <a:rPr lang="en-US" altLang="ko-KR" dirty="0"/>
              <a:t>. 〈</a:t>
            </a:r>
            <a:r>
              <a:rPr lang="ko-KR" altLang="en-US" dirty="0" err="1"/>
              <a:t>대학내일</a:t>
            </a:r>
            <a:r>
              <a:rPr lang="en-US" altLang="ko-KR" dirty="0"/>
              <a:t>〉</a:t>
            </a:r>
            <a:r>
              <a:rPr lang="ko-KR" altLang="en-US" dirty="0"/>
              <a:t>과 </a:t>
            </a:r>
            <a:r>
              <a:rPr lang="en-US" altLang="ko-KR" dirty="0"/>
              <a:t>〈BRUNCH〉, 〈PAPER〉</a:t>
            </a:r>
            <a:r>
              <a:rPr lang="ko-KR" altLang="en-US" dirty="0"/>
              <a:t>에 칼럼을 쓰고 있으며 </a:t>
            </a:r>
            <a:r>
              <a:rPr lang="en-US" altLang="ko-KR" dirty="0"/>
              <a:t>〈DAUM </a:t>
            </a:r>
            <a:r>
              <a:rPr lang="ko-KR" altLang="en-US" dirty="0"/>
              <a:t>스토리볼</a:t>
            </a:r>
            <a:r>
              <a:rPr lang="en-US" altLang="ko-KR" dirty="0"/>
              <a:t>〉, 〈</a:t>
            </a:r>
            <a:r>
              <a:rPr lang="ko-KR" altLang="en-US" dirty="0" err="1"/>
              <a:t>빅이슈</a:t>
            </a:r>
            <a:r>
              <a:rPr lang="en-US" altLang="ko-KR" dirty="0"/>
              <a:t>〉, 〈</a:t>
            </a:r>
            <a:r>
              <a:rPr lang="ko-KR" altLang="en-US" dirty="0" err="1"/>
              <a:t>해피투데이</a:t>
            </a:r>
            <a:r>
              <a:rPr lang="en-US" altLang="ko-KR" dirty="0"/>
              <a:t>〉 </a:t>
            </a:r>
            <a:r>
              <a:rPr lang="ko-KR" altLang="en-US" dirty="0"/>
              <a:t>등에 글을 연재했다</a:t>
            </a:r>
            <a:r>
              <a:rPr lang="en-US" altLang="ko-KR" dirty="0"/>
              <a:t>. </a:t>
            </a:r>
            <a:r>
              <a:rPr lang="ko-KR" altLang="en-US" dirty="0" err="1"/>
              <a:t>대학내일</a:t>
            </a:r>
            <a:r>
              <a:rPr lang="ko-KR" altLang="en-US" dirty="0"/>
              <a:t> </a:t>
            </a:r>
            <a:r>
              <a:rPr lang="en-US" altLang="ko-KR" dirty="0"/>
              <a:t>20</a:t>
            </a:r>
            <a:r>
              <a:rPr lang="ko-KR" altLang="en-US" dirty="0"/>
              <a:t>대연구소와 함께 책 </a:t>
            </a:r>
            <a:r>
              <a:rPr lang="en-US" altLang="ko-KR" dirty="0"/>
              <a:t>《20</a:t>
            </a:r>
            <a:r>
              <a:rPr lang="ko-KR" altLang="en-US" dirty="0"/>
              <a:t>대를 읽어야 트렌드가 보인다</a:t>
            </a:r>
            <a:r>
              <a:rPr lang="en-US" altLang="ko-KR" dirty="0"/>
              <a:t>》, 《20</a:t>
            </a:r>
            <a:r>
              <a:rPr lang="ko-KR" altLang="en-US" dirty="0"/>
              <a:t>대가 당신의 브랜드를 외면하는 이유</a:t>
            </a:r>
            <a:r>
              <a:rPr lang="en-US" altLang="ko-KR" dirty="0"/>
              <a:t>》</a:t>
            </a:r>
            <a:r>
              <a:rPr lang="ko-KR" altLang="en-US" dirty="0"/>
              <a:t>를 제작했다</a:t>
            </a:r>
            <a:r>
              <a:rPr lang="en-US" altLang="ko-KR" dirty="0"/>
              <a:t>. </a:t>
            </a:r>
            <a:r>
              <a:rPr lang="ko-KR" altLang="en-US" dirty="0"/>
              <a:t>최근에는 </a:t>
            </a:r>
            <a:r>
              <a:rPr lang="en-US" altLang="ko-KR" dirty="0"/>
              <a:t>ONSTYLE TV 〈</a:t>
            </a:r>
            <a:r>
              <a:rPr lang="ko-KR" altLang="en-US" dirty="0"/>
              <a:t>열정 같은 소리</a:t>
            </a:r>
            <a:r>
              <a:rPr lang="en-US" altLang="ko-KR" dirty="0"/>
              <a:t>〉</a:t>
            </a:r>
            <a:r>
              <a:rPr lang="ko-KR" altLang="en-US" dirty="0"/>
              <a:t>에 고정패널로 출연했다</a:t>
            </a:r>
            <a:r>
              <a:rPr lang="en-US" altLang="ko-KR" dirty="0"/>
              <a:t>. </a:t>
            </a:r>
            <a:r>
              <a:rPr lang="ko-KR" altLang="en-US" dirty="0"/>
              <a:t>지은  책으로는 </a:t>
            </a:r>
            <a:r>
              <a:rPr lang="en-US" altLang="ko-KR" dirty="0"/>
              <a:t>《</a:t>
            </a:r>
            <a:r>
              <a:rPr lang="ko-KR" altLang="en-US" dirty="0" err="1"/>
              <a:t>별로여도</a:t>
            </a:r>
            <a:r>
              <a:rPr lang="ko-KR" altLang="en-US" dirty="0"/>
              <a:t> 좋아해줘</a:t>
            </a:r>
            <a:r>
              <a:rPr lang="en-US" altLang="ko-KR" dirty="0"/>
              <a:t>》</a:t>
            </a:r>
            <a:r>
              <a:rPr lang="ko-KR" altLang="en-US" dirty="0"/>
              <a:t>가 있다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0579430-BC5E-43FE-8708-E4D3625A5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5BF081E-1BAD-47E8-A184-38CEBF4C9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285799F-1635-4C70-85E7-615A41ECF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2</a:t>
            </a:fld>
            <a:r>
              <a:rPr lang="en-US" dirty="0"/>
              <a:t>/29</a:t>
            </a:r>
          </a:p>
        </p:txBody>
      </p:sp>
    </p:spTree>
    <p:extLst>
      <p:ext uri="{BB962C8B-B14F-4D97-AF65-F5344CB8AC3E}">
        <p14:creationId xmlns:p14="http://schemas.microsoft.com/office/powerpoint/2010/main" val="17462181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DF6EE93-F976-4DC3-A0F5-589994A092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00100"/>
            <a:ext cx="9601200" cy="5067300"/>
          </a:xfrm>
        </p:spPr>
        <p:txBody>
          <a:bodyPr>
            <a:noAutofit/>
          </a:bodyPr>
          <a:lstStyle/>
          <a:p>
            <a:r>
              <a:rPr lang="ko-KR" altLang="en-US" sz="1600" dirty="0">
                <a:latin typeface="+mn-ea"/>
              </a:rPr>
              <a:t>그런 척을 하다 보면 정말 그렇게 된다</a:t>
            </a:r>
            <a:endParaRPr lang="en-US" altLang="ko-KR" sz="1600" dirty="0">
              <a:latin typeface="+mn-ea"/>
            </a:endParaRPr>
          </a:p>
          <a:p>
            <a:pPr marL="0" indent="0">
              <a:buNone/>
            </a:pPr>
            <a:endParaRPr lang="en-US" altLang="ko-KR" sz="1600" dirty="0">
              <a:latin typeface="+mn-ea"/>
            </a:endParaRPr>
          </a:p>
          <a:p>
            <a:pPr marL="0" indent="0">
              <a:buNone/>
            </a:pPr>
            <a:r>
              <a:rPr lang="en-US" altLang="ko-KR" sz="1600" dirty="0">
                <a:latin typeface="+mn-ea"/>
              </a:rPr>
              <a:t>‘</a:t>
            </a:r>
            <a:r>
              <a:rPr lang="ko-KR" altLang="en-US" sz="1600" dirty="0">
                <a:latin typeface="+mn-ea"/>
              </a:rPr>
              <a:t>슬퍼서 우는 것이 아니라 울면 슬퍼진다‘</a:t>
            </a:r>
            <a:endParaRPr lang="en-US" altLang="ko-KR" sz="1600" dirty="0">
              <a:latin typeface="+mn-ea"/>
            </a:endParaRPr>
          </a:p>
          <a:p>
            <a:pPr marL="0" indent="0">
              <a:buNone/>
            </a:pPr>
            <a:r>
              <a:rPr lang="en-US" altLang="ko-KR" sz="1600" dirty="0">
                <a:latin typeface="+mn-ea"/>
              </a:rPr>
              <a:t>‘</a:t>
            </a:r>
            <a:r>
              <a:rPr lang="ko-KR" altLang="en-US" sz="1600" dirty="0">
                <a:latin typeface="+mn-ea"/>
              </a:rPr>
              <a:t>가면현상‘</a:t>
            </a:r>
            <a:r>
              <a:rPr lang="en-US" altLang="ko-KR" sz="1600" dirty="0">
                <a:latin typeface="+mn-ea"/>
              </a:rPr>
              <a:t>…. </a:t>
            </a:r>
            <a:r>
              <a:rPr lang="ko-KR" altLang="en-US" sz="1600" dirty="0">
                <a:latin typeface="+mn-ea"/>
              </a:rPr>
              <a:t>자신의 진짜 능력은 보잘것없다고 믿으며 이 사실이 남에게 알려질까 봐 두려워하는 것을 뜻한다</a:t>
            </a:r>
            <a:r>
              <a:rPr lang="en-US" altLang="ko-KR" sz="1600" dirty="0">
                <a:latin typeface="+mn-ea"/>
              </a:rPr>
              <a:t>.</a:t>
            </a:r>
          </a:p>
          <a:p>
            <a:pPr marL="0" indent="0">
              <a:buNone/>
            </a:pPr>
            <a:r>
              <a:rPr lang="ko-KR" altLang="en-US" sz="1600" dirty="0">
                <a:latin typeface="+mn-ea"/>
              </a:rPr>
              <a:t>가면현상으로 괴로워하는 이들은 자기가 하고 있는 일을 깎아내리거나 자신에겐 실제로 그 일을 할    능력이 없지만 하는 척만 하고 있을 뿐이라고 생각한다</a:t>
            </a:r>
            <a:r>
              <a:rPr lang="en-US" altLang="ko-KR" sz="1600" dirty="0">
                <a:latin typeface="+mn-ea"/>
              </a:rPr>
              <a:t>. </a:t>
            </a:r>
            <a:r>
              <a:rPr lang="ko-KR" altLang="en-US" sz="1600" dirty="0">
                <a:latin typeface="+mn-ea"/>
              </a:rPr>
              <a:t>스스로를 사기꾼처럼 여기는 것이다</a:t>
            </a:r>
            <a:r>
              <a:rPr lang="en-US" altLang="ko-KR" sz="1600" dirty="0">
                <a:latin typeface="+mn-ea"/>
              </a:rPr>
              <a:t>.</a:t>
            </a:r>
          </a:p>
          <a:p>
            <a:pPr marL="0" indent="0">
              <a:buNone/>
            </a:pPr>
            <a:endParaRPr lang="en-US" altLang="ko-KR" sz="1600" dirty="0">
              <a:latin typeface="+mn-ea"/>
            </a:endParaRPr>
          </a:p>
          <a:p>
            <a:pPr marL="0" indent="0">
              <a:buNone/>
            </a:pPr>
            <a:r>
              <a:rPr lang="ko-KR" altLang="en-US" sz="1600" dirty="0">
                <a:latin typeface="+mn-ea"/>
              </a:rPr>
              <a:t>높은 성취를 한 이들일수록 그리고 남들에게 대단한 사람으로 보일수록 자신의 형편없음이 들통나지  않을까 고민한다고 말한다</a:t>
            </a:r>
            <a:r>
              <a:rPr lang="en-US" altLang="ko-KR" sz="1600" dirty="0">
                <a:latin typeface="+mn-ea"/>
              </a:rPr>
              <a:t>.</a:t>
            </a:r>
          </a:p>
          <a:p>
            <a:pPr marL="0" indent="0">
              <a:buNone/>
            </a:pPr>
            <a:endParaRPr lang="en-US" altLang="ko-KR" sz="1600" dirty="0">
              <a:latin typeface="+mn-ea"/>
            </a:endParaRPr>
          </a:p>
          <a:p>
            <a:pPr marL="0" indent="0">
              <a:buNone/>
            </a:pPr>
            <a:r>
              <a:rPr lang="ko-KR" altLang="en-US" sz="1600" dirty="0">
                <a:latin typeface="+mn-ea"/>
              </a:rPr>
              <a:t>신체 언어는 다른 사람에게 자신을 표현하는 메시지를 주고</a:t>
            </a:r>
            <a:r>
              <a:rPr lang="en-US" altLang="ko-KR" sz="1600" dirty="0">
                <a:latin typeface="+mn-ea"/>
              </a:rPr>
              <a:t>, </a:t>
            </a:r>
            <a:r>
              <a:rPr lang="ko-KR" altLang="en-US" sz="1600" dirty="0">
                <a:latin typeface="+mn-ea"/>
              </a:rPr>
              <a:t>스스로에게도 영향을 끼친다</a:t>
            </a:r>
            <a:r>
              <a:rPr lang="en-US" altLang="ko-KR" sz="1600" dirty="0">
                <a:latin typeface="+mn-ea"/>
              </a:rPr>
              <a:t>. </a:t>
            </a:r>
            <a:r>
              <a:rPr lang="ko-KR" altLang="en-US" sz="1600" dirty="0">
                <a:latin typeface="+mn-ea"/>
              </a:rPr>
              <a:t>자신감이   없어서 고민이라면 우선 목소리를 한 톤 키우고 자세를 똑바로 해보자</a:t>
            </a:r>
            <a:r>
              <a:rPr lang="en-US" altLang="ko-KR" sz="1600" dirty="0">
                <a:latin typeface="+mn-ea"/>
              </a:rPr>
              <a:t>!</a:t>
            </a:r>
          </a:p>
          <a:p>
            <a:pPr marL="0" indent="0">
              <a:buNone/>
            </a:pPr>
            <a:r>
              <a:rPr lang="ko-KR" altLang="en-US" sz="1600" dirty="0">
                <a:latin typeface="+mn-ea"/>
              </a:rPr>
              <a:t>스스로 </a:t>
            </a:r>
            <a:r>
              <a:rPr lang="en-US" altLang="ko-KR" sz="1600" dirty="0">
                <a:latin typeface="+mn-ea"/>
              </a:rPr>
              <a:t>‘</a:t>
            </a:r>
            <a:r>
              <a:rPr lang="ko-KR" altLang="en-US" sz="1600" dirty="0">
                <a:latin typeface="+mn-ea"/>
              </a:rPr>
              <a:t>나는 가치가 있는 </a:t>
            </a:r>
            <a:r>
              <a:rPr lang="ko-KR" altLang="en-US" sz="1600" dirty="0" err="1">
                <a:latin typeface="+mn-ea"/>
              </a:rPr>
              <a:t>사람＇이라고</a:t>
            </a:r>
            <a:r>
              <a:rPr lang="ko-KR" altLang="en-US" sz="1600" dirty="0">
                <a:latin typeface="+mn-ea"/>
              </a:rPr>
              <a:t> 믿고 행동하기 시작하면 다른 사람들도 그렇게 보아주는 것이다</a:t>
            </a:r>
            <a:r>
              <a:rPr lang="en-US" altLang="ko-KR" sz="1600" dirty="0">
                <a:latin typeface="+mn-ea"/>
              </a:rPr>
              <a:t>. </a:t>
            </a:r>
            <a:r>
              <a:rPr lang="ko-KR" altLang="en-US" sz="1600" dirty="0">
                <a:latin typeface="+mn-ea"/>
              </a:rPr>
              <a:t>자신이 가치가 있는 사람이라는 생각을 꾸준히 하다 보면 어느 순간 진짜로 그렇게 믿어지는 순간이   </a:t>
            </a:r>
            <a:r>
              <a:rPr lang="ko-KR" altLang="en-US" sz="1600" dirty="0" err="1">
                <a:latin typeface="+mn-ea"/>
              </a:rPr>
              <a:t>올것이다</a:t>
            </a:r>
            <a:r>
              <a:rPr lang="en-US" altLang="ko-KR" sz="1600" dirty="0">
                <a:latin typeface="+mn-ea"/>
              </a:rPr>
              <a:t>.</a:t>
            </a:r>
            <a:endParaRPr lang="ko-KR" altLang="en-US" sz="1600" dirty="0">
              <a:latin typeface="+mn-ea"/>
            </a:endParaRP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DCEDF83-25D3-4355-990C-0B995004F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F2558C1-54DC-4B05-B4A7-0EDB0F2D2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6780C7D-826F-4353-9E04-0A464A58A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20</a:t>
            </a:fld>
            <a:r>
              <a:rPr lang="en-US" dirty="0"/>
              <a:t>/29</a:t>
            </a:r>
          </a:p>
        </p:txBody>
      </p:sp>
    </p:spTree>
    <p:extLst>
      <p:ext uri="{BB962C8B-B14F-4D97-AF65-F5344CB8AC3E}">
        <p14:creationId xmlns:p14="http://schemas.microsoft.com/office/powerpoint/2010/main" val="31831505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CAADD1E-C7AC-4B62-BF56-3077E9810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57250"/>
          </a:xfrm>
        </p:spPr>
        <p:txBody>
          <a:bodyPr>
            <a:normAutofit/>
          </a:bodyPr>
          <a:lstStyle/>
          <a:p>
            <a:r>
              <a:rPr lang="en-US" altLang="ko-KR" sz="2400" b="1" dirty="0"/>
              <a:t>PART 4. </a:t>
            </a:r>
            <a:r>
              <a:rPr lang="ko-KR" altLang="en-US" sz="2400" b="1" dirty="0"/>
              <a:t>부정적인 말에 압도당하지 않는 습관</a:t>
            </a:r>
            <a:endParaRPr lang="ko-KR" altLang="en-US" sz="2400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A37744-1878-4035-90BE-2F0883E2F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19225"/>
            <a:ext cx="9601200" cy="4448175"/>
          </a:xfrm>
        </p:spPr>
        <p:txBody>
          <a:bodyPr>
            <a:normAutofit fontScale="77500" lnSpcReduction="20000"/>
          </a:bodyPr>
          <a:lstStyle/>
          <a:p>
            <a:r>
              <a:rPr lang="ko-KR" altLang="en-US" dirty="0">
                <a:latin typeface="+mn-ea"/>
              </a:rPr>
              <a:t>부정적인 말에 압도당하지 않는 습관</a:t>
            </a:r>
            <a:endParaRPr lang="en-US" altLang="ko-KR" dirty="0">
              <a:latin typeface="+mn-ea"/>
            </a:endParaRPr>
          </a:p>
          <a:p>
            <a:pPr marL="0" indent="0">
              <a:buNone/>
            </a:pPr>
            <a:endParaRPr lang="en-US" altLang="ko-KR" dirty="0">
              <a:latin typeface="+mn-ea"/>
            </a:endParaRPr>
          </a:p>
          <a:p>
            <a:pPr marL="0" indent="0">
              <a:buNone/>
            </a:pPr>
            <a:r>
              <a:rPr lang="ko-KR" altLang="en-US" dirty="0">
                <a:latin typeface="+mn-ea"/>
              </a:rPr>
              <a:t>사람은 딱 자신의 경험만큼만 남을 이해 하는 경향이 있다</a:t>
            </a:r>
            <a:r>
              <a:rPr lang="en-US" altLang="ko-KR" dirty="0">
                <a:latin typeface="+mn-ea"/>
              </a:rPr>
              <a:t>. ‘</a:t>
            </a:r>
            <a:r>
              <a:rPr lang="ko-KR" altLang="en-US" dirty="0" err="1">
                <a:latin typeface="+mn-ea"/>
              </a:rPr>
              <a:t>관심＇이라는</a:t>
            </a:r>
            <a:r>
              <a:rPr lang="ko-KR" altLang="en-US" dirty="0">
                <a:latin typeface="+mn-ea"/>
              </a:rPr>
              <a:t> 말로 다른 사람들의 삶에    간섭하고 충고하는 사람들의 논리를 들어보면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자신의 말이 정답이라고 믿어 의심치 않는 경우가 대부분이다</a:t>
            </a:r>
            <a:r>
              <a:rPr lang="en-US" altLang="ko-KR" dirty="0">
                <a:latin typeface="+mn-ea"/>
              </a:rPr>
              <a:t>.</a:t>
            </a:r>
          </a:p>
          <a:p>
            <a:pPr marL="0" indent="0">
              <a:buNone/>
            </a:pPr>
            <a:endParaRPr lang="en-US" altLang="ko-KR" dirty="0">
              <a:latin typeface="+mn-ea"/>
            </a:endParaRPr>
          </a:p>
          <a:p>
            <a:pPr marL="0" indent="0">
              <a:buNone/>
            </a:pPr>
            <a:r>
              <a:rPr lang="ko-KR" altLang="en-US" dirty="0">
                <a:latin typeface="+mn-ea"/>
              </a:rPr>
              <a:t>서로 상처받지 않고 대화를 종결하는 데 필요한 자기만의 언어를 준비 </a:t>
            </a:r>
            <a:r>
              <a:rPr lang="ko-KR" altLang="en-US" dirty="0" err="1">
                <a:latin typeface="+mn-ea"/>
              </a:rPr>
              <a:t>해두어야</a:t>
            </a:r>
            <a:r>
              <a:rPr lang="ko-KR" altLang="en-US" dirty="0">
                <a:latin typeface="+mn-ea"/>
              </a:rPr>
              <a:t> 한다</a:t>
            </a:r>
            <a:r>
              <a:rPr lang="en-US" altLang="ko-KR" dirty="0">
                <a:latin typeface="+mn-ea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dirty="0">
                <a:latin typeface="+mn-ea"/>
              </a:rPr>
              <a:t>“</a:t>
            </a:r>
            <a:r>
              <a:rPr lang="ko-KR" altLang="en-US" dirty="0">
                <a:latin typeface="+mn-ea"/>
              </a:rPr>
              <a:t>그렇게 생각 </a:t>
            </a:r>
            <a:r>
              <a:rPr lang="ko-KR" altLang="en-US" dirty="0" err="1">
                <a:latin typeface="+mn-ea"/>
              </a:rPr>
              <a:t>하시는군요</a:t>
            </a:r>
            <a:r>
              <a:rPr lang="ko-KR" altLang="en-US" dirty="0">
                <a:latin typeface="+mn-ea"/>
              </a:rPr>
              <a:t>“</a:t>
            </a:r>
            <a:r>
              <a:rPr lang="en-US" altLang="ko-KR" dirty="0">
                <a:latin typeface="+mn-ea"/>
              </a:rPr>
              <a:t>… </a:t>
            </a:r>
            <a:r>
              <a:rPr lang="ko-KR" altLang="en-US" dirty="0">
                <a:latin typeface="+mn-ea"/>
              </a:rPr>
              <a:t>피하고 싶은 상황 앞에서 거리를 두게끔 하는 말이다</a:t>
            </a:r>
            <a:endParaRPr lang="en-US" altLang="ko-KR" dirty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dirty="0">
                <a:latin typeface="+mn-ea"/>
              </a:rPr>
              <a:t>“</a:t>
            </a:r>
            <a:r>
              <a:rPr lang="ko-KR" altLang="en-US" dirty="0">
                <a:latin typeface="+mn-ea"/>
              </a:rPr>
              <a:t>그건 제가 알아서 </a:t>
            </a:r>
            <a:r>
              <a:rPr lang="ko-KR" altLang="en-US" dirty="0" err="1">
                <a:latin typeface="+mn-ea"/>
              </a:rPr>
              <a:t>할게요</a:t>
            </a:r>
            <a:r>
              <a:rPr lang="ko-KR" altLang="en-US" dirty="0">
                <a:latin typeface="+mn-ea"/>
              </a:rPr>
              <a:t>“</a:t>
            </a:r>
            <a:r>
              <a:rPr lang="en-US" altLang="ko-KR" dirty="0">
                <a:latin typeface="+mn-ea"/>
              </a:rPr>
              <a:t>.. </a:t>
            </a:r>
            <a:r>
              <a:rPr lang="ko-KR" altLang="en-US" dirty="0">
                <a:latin typeface="+mn-ea"/>
              </a:rPr>
              <a:t>대답하고 </a:t>
            </a:r>
            <a:r>
              <a:rPr lang="ko-KR" altLang="en-US" dirty="0" err="1">
                <a:latin typeface="+mn-ea"/>
              </a:rPr>
              <a:t>싶지도</a:t>
            </a:r>
            <a:r>
              <a:rPr lang="ko-KR" altLang="en-US" dirty="0">
                <a:latin typeface="+mn-ea"/>
              </a:rPr>
              <a:t> 않고 할 필요도 없는 상황에 적절하다</a:t>
            </a:r>
            <a:endParaRPr lang="en-US" altLang="ko-KR" dirty="0">
              <a:latin typeface="+mn-ea"/>
            </a:endParaRPr>
          </a:p>
          <a:p>
            <a:pPr marL="0" indent="0">
              <a:buNone/>
            </a:pPr>
            <a:endParaRPr lang="en-US" altLang="ko-KR" dirty="0">
              <a:latin typeface="+mn-ea"/>
            </a:endParaRPr>
          </a:p>
          <a:p>
            <a:pPr marL="0" indent="0">
              <a:buNone/>
            </a:pPr>
            <a:r>
              <a:rPr lang="ko-KR" altLang="en-US" dirty="0">
                <a:latin typeface="+mn-ea"/>
              </a:rPr>
              <a:t>피하고 싶은 상황을 만나더라도 기죽지 말자</a:t>
            </a:r>
            <a:r>
              <a:rPr lang="en-US" altLang="ko-KR" dirty="0">
                <a:latin typeface="+mn-ea"/>
              </a:rPr>
              <a:t>. </a:t>
            </a:r>
            <a:r>
              <a:rPr lang="ko-KR" altLang="en-US" dirty="0">
                <a:latin typeface="+mn-ea"/>
              </a:rPr>
              <a:t>매일 조금씩 단호하고도 우아하게 거절하는 연습을 해보는 거다</a:t>
            </a:r>
            <a:r>
              <a:rPr lang="en-US" altLang="ko-KR" dirty="0">
                <a:latin typeface="+mn-ea"/>
              </a:rPr>
              <a:t>. </a:t>
            </a:r>
            <a:r>
              <a:rPr lang="ko-KR" altLang="en-US" dirty="0">
                <a:latin typeface="+mn-ea"/>
              </a:rPr>
              <a:t>거절에 필요한 자신만의 언어를 사용하다 보면 인간관계에서 오는 스트레스를 줄이는 데 도움이 된다</a:t>
            </a:r>
            <a:r>
              <a:rPr lang="en-US" altLang="ko-KR" dirty="0">
                <a:latin typeface="+mn-ea"/>
              </a:rPr>
              <a:t>.</a:t>
            </a:r>
          </a:p>
          <a:p>
            <a:pPr marL="0" indent="0">
              <a:buNone/>
            </a:pPr>
            <a:endParaRPr lang="en-US" altLang="ko-KR" dirty="0">
              <a:latin typeface="+mn-ea"/>
            </a:endParaRPr>
          </a:p>
          <a:p>
            <a:pPr marL="0" indent="0">
              <a:buNone/>
            </a:pPr>
            <a:r>
              <a:rPr lang="en-US" altLang="ko-KR" dirty="0">
                <a:latin typeface="+mn-ea"/>
              </a:rPr>
              <a:t>“</a:t>
            </a:r>
            <a:r>
              <a:rPr lang="ko-KR" altLang="en-US" dirty="0">
                <a:latin typeface="+mn-ea"/>
              </a:rPr>
              <a:t>그들은 저급하게 가도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우리는 품위 있게 갑니다＂ </a:t>
            </a:r>
            <a:r>
              <a:rPr lang="en-US" altLang="ko-KR" dirty="0">
                <a:latin typeface="+mn-ea"/>
              </a:rPr>
              <a:t>_</a:t>
            </a:r>
            <a:r>
              <a:rPr lang="ko-KR" altLang="en-US" dirty="0" err="1">
                <a:latin typeface="+mn-ea"/>
              </a:rPr>
              <a:t>미셀오바마</a:t>
            </a:r>
            <a:endParaRPr lang="ko-KR" altLang="en-US" dirty="0">
              <a:latin typeface="+mn-ea"/>
            </a:endParaRP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CA481BD-6A09-456A-9EB9-0A0570447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6FC9BAF-DB37-4F14-A080-65F5D0CA9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4CB06E5-8A0C-4214-9100-4B587FD51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21</a:t>
            </a:fld>
            <a:r>
              <a:rPr lang="en-US" dirty="0"/>
              <a:t>/29</a:t>
            </a:r>
          </a:p>
        </p:txBody>
      </p:sp>
    </p:spTree>
    <p:extLst>
      <p:ext uri="{BB962C8B-B14F-4D97-AF65-F5344CB8AC3E}">
        <p14:creationId xmlns:p14="http://schemas.microsoft.com/office/powerpoint/2010/main" val="21952276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9DD87BE-15CB-405E-841A-043A30797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62000"/>
            <a:ext cx="9601200" cy="5105400"/>
          </a:xfrm>
        </p:spPr>
        <p:txBody>
          <a:bodyPr>
            <a:noAutofit/>
          </a:bodyPr>
          <a:lstStyle/>
          <a:p>
            <a:r>
              <a:rPr lang="ko-KR" altLang="en-US" sz="1600" dirty="0" err="1">
                <a:latin typeface="+mj-ea"/>
                <a:ea typeface="+mj-ea"/>
              </a:rPr>
              <a:t>애정없는</a:t>
            </a:r>
            <a:r>
              <a:rPr lang="ko-KR" altLang="en-US" sz="1600" dirty="0">
                <a:latin typeface="+mj-ea"/>
                <a:ea typeface="+mj-ea"/>
              </a:rPr>
              <a:t> 비판에 일일이 상처 받지 않기</a:t>
            </a:r>
            <a:endParaRPr lang="en-US" altLang="ko-KR" sz="16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16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ko-KR" altLang="en-US" sz="1600" dirty="0">
                <a:latin typeface="+mj-ea"/>
                <a:ea typeface="+mj-ea"/>
              </a:rPr>
              <a:t>중요한 소리를 듣기 위해서는 주변의 소음을 낮춰야 한다</a:t>
            </a:r>
            <a:r>
              <a:rPr lang="en-US" altLang="ko-KR" sz="1600" dirty="0">
                <a:latin typeface="+mj-ea"/>
                <a:ea typeface="+mj-ea"/>
              </a:rPr>
              <a:t>. </a:t>
            </a:r>
            <a:r>
              <a:rPr lang="ko-KR" altLang="en-US" sz="1600" dirty="0">
                <a:latin typeface="+mj-ea"/>
                <a:ea typeface="+mj-ea"/>
              </a:rPr>
              <a:t>가끔은 남이 자신을 방해할 때 ＇</a:t>
            </a:r>
            <a:r>
              <a:rPr lang="ko-KR" altLang="en-US" sz="1600" dirty="0" err="1">
                <a:latin typeface="+mj-ea"/>
                <a:ea typeface="+mj-ea"/>
              </a:rPr>
              <a:t>쉿</a:t>
            </a:r>
            <a:r>
              <a:rPr lang="en-US" altLang="ko-KR" sz="1600" dirty="0">
                <a:latin typeface="+mj-ea"/>
                <a:ea typeface="+mj-ea"/>
              </a:rPr>
              <a:t>’</a:t>
            </a:r>
            <a:r>
              <a:rPr lang="ko-KR" altLang="en-US" sz="1600" dirty="0">
                <a:latin typeface="+mj-ea"/>
                <a:ea typeface="+mj-ea"/>
              </a:rPr>
              <a:t>을       외칠 필요가 있다</a:t>
            </a:r>
            <a:r>
              <a:rPr lang="en-US" altLang="ko-KR" sz="1600" dirty="0">
                <a:latin typeface="+mj-ea"/>
                <a:ea typeface="+mj-ea"/>
              </a:rPr>
              <a:t>. </a:t>
            </a:r>
            <a:r>
              <a:rPr lang="ko-KR" altLang="en-US" sz="1600" dirty="0">
                <a:latin typeface="+mj-ea"/>
                <a:ea typeface="+mj-ea"/>
              </a:rPr>
              <a:t>그렇게 하지 않으면 정작 나의 목소리가 묻혀 세상에 들리지 않게 될 테니까</a:t>
            </a:r>
            <a:r>
              <a:rPr lang="en-US" altLang="ko-KR" sz="1600" dirty="0">
                <a:latin typeface="+mj-ea"/>
                <a:ea typeface="+mj-ea"/>
              </a:rPr>
              <a:t>.</a:t>
            </a:r>
          </a:p>
          <a:p>
            <a:pPr marL="0" indent="0">
              <a:buNone/>
            </a:pPr>
            <a:endParaRPr lang="en-US" altLang="ko-KR" sz="1600" dirty="0">
              <a:latin typeface="+mj-ea"/>
              <a:ea typeface="+mj-ea"/>
            </a:endParaRPr>
          </a:p>
          <a:p>
            <a:r>
              <a:rPr lang="ko-KR" altLang="en-US" sz="1600" dirty="0">
                <a:latin typeface="+mj-ea"/>
                <a:ea typeface="+mj-ea"/>
              </a:rPr>
              <a:t>마음의 근육 키우기</a:t>
            </a:r>
            <a:endParaRPr lang="en-US" altLang="ko-KR" sz="16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16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ko-KR" altLang="en-US" sz="1600" dirty="0">
                <a:latin typeface="+mj-ea"/>
                <a:ea typeface="+mj-ea"/>
              </a:rPr>
              <a:t>사람들은 자신은 적당한 가면을 골라 쓰고 세상에 나서면서도 남들은 가면을 벗고 있다는 착각을   하는 것 같다</a:t>
            </a:r>
            <a:r>
              <a:rPr lang="en-US" altLang="ko-KR" sz="1600" dirty="0">
                <a:latin typeface="+mj-ea"/>
                <a:ea typeface="+mj-ea"/>
              </a:rPr>
              <a:t>. </a:t>
            </a:r>
            <a:r>
              <a:rPr lang="ko-KR" altLang="en-US" sz="1600" dirty="0">
                <a:latin typeface="+mj-ea"/>
                <a:ea typeface="+mj-ea"/>
              </a:rPr>
              <a:t>또 자신은 단순하게 정의되는 걸 싫어하면서 남에 대해서는 다 아는 듯이 판단하곤  한다</a:t>
            </a:r>
            <a:r>
              <a:rPr lang="en-US" altLang="ko-KR" sz="1600" dirty="0">
                <a:latin typeface="+mj-ea"/>
                <a:ea typeface="+mj-ea"/>
              </a:rPr>
              <a:t>.</a:t>
            </a:r>
          </a:p>
          <a:p>
            <a:pPr marL="0" indent="0">
              <a:buNone/>
            </a:pPr>
            <a:endParaRPr lang="en-US" altLang="ko-KR" sz="16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1600" dirty="0">
                <a:latin typeface="+mj-ea"/>
                <a:ea typeface="+mj-ea"/>
              </a:rPr>
              <a:t>“</a:t>
            </a:r>
            <a:r>
              <a:rPr lang="ko-KR" altLang="en-US" sz="1600" dirty="0">
                <a:latin typeface="+mj-ea"/>
                <a:ea typeface="+mj-ea"/>
              </a:rPr>
              <a:t>불안이란 없애야 하는 존재가 아니라 관리해야 하는 </a:t>
            </a:r>
            <a:r>
              <a:rPr lang="ko-KR" altLang="en-US" sz="1600" dirty="0" err="1">
                <a:latin typeface="+mj-ea"/>
                <a:ea typeface="+mj-ea"/>
              </a:rPr>
              <a:t>대상＇이다</a:t>
            </a:r>
            <a:r>
              <a:rPr lang="en-US" altLang="ko-KR" sz="1600" dirty="0">
                <a:latin typeface="+mj-ea"/>
                <a:ea typeface="+mj-ea"/>
              </a:rPr>
              <a:t>. </a:t>
            </a:r>
            <a:r>
              <a:rPr lang="ko-KR" altLang="en-US" sz="1600" dirty="0">
                <a:latin typeface="+mj-ea"/>
                <a:ea typeface="+mj-ea"/>
              </a:rPr>
              <a:t>방심하면 금새 살이 찌듯이 마음도  비슷한 관점에서 접근해 봐야 한다</a:t>
            </a:r>
            <a:r>
              <a:rPr lang="en-US" altLang="ko-KR" sz="1600" dirty="0">
                <a:latin typeface="+mj-ea"/>
                <a:ea typeface="+mj-ea"/>
              </a:rPr>
              <a:t>.</a:t>
            </a:r>
          </a:p>
          <a:p>
            <a:pPr marL="0" indent="0">
              <a:buNone/>
            </a:pPr>
            <a:endParaRPr lang="en-US" altLang="ko-KR" sz="16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ko-KR" altLang="en-US" sz="1600" dirty="0">
                <a:latin typeface="+mj-ea"/>
                <a:ea typeface="+mj-ea"/>
              </a:rPr>
              <a:t>마음의 근육을 키운다는 건 감정의 진폭이 없는 상태가 되는게 아니라 언젠가 우울함이 찾아오더라도 빠르게 나아질 수 있는 회복력을 얻는 일이다</a:t>
            </a:r>
            <a:r>
              <a:rPr lang="en-US" altLang="ko-KR" sz="1600" dirty="0">
                <a:latin typeface="+mj-ea"/>
                <a:ea typeface="+mj-ea"/>
              </a:rPr>
              <a:t>. </a:t>
            </a:r>
            <a:r>
              <a:rPr lang="ko-KR" altLang="en-US" sz="1600" dirty="0">
                <a:latin typeface="+mj-ea"/>
                <a:ea typeface="+mj-ea"/>
              </a:rPr>
              <a:t>그리고 이 회복력 이야말로 사람들이 그토록 가지고 싶어하는 자존감과 깊은 관련이 있다</a:t>
            </a:r>
            <a:r>
              <a:rPr lang="en-US" altLang="ko-KR" sz="1600" dirty="0">
                <a:latin typeface="+mj-ea"/>
                <a:ea typeface="+mj-ea"/>
              </a:rPr>
              <a:t>.</a:t>
            </a:r>
            <a:endParaRPr lang="ko-KR" altLang="en-US" sz="1600" dirty="0">
              <a:latin typeface="+mj-ea"/>
              <a:ea typeface="+mj-ea"/>
            </a:endParaRP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37D32D9-7981-48B3-B6FD-846D612BC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78E4E8E-002C-495A-97DE-A5A5D1D68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659179B-8586-4CC1-8122-42B767081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22</a:t>
            </a:fld>
            <a:r>
              <a:rPr lang="en-US" dirty="0"/>
              <a:t>/29</a:t>
            </a:r>
          </a:p>
        </p:txBody>
      </p:sp>
    </p:spTree>
    <p:extLst>
      <p:ext uri="{BB962C8B-B14F-4D97-AF65-F5344CB8AC3E}">
        <p14:creationId xmlns:p14="http://schemas.microsoft.com/office/powerpoint/2010/main" val="34698729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4C5E244-98B7-4EAE-B1AA-1F129B472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52475"/>
            <a:ext cx="9601200" cy="5114925"/>
          </a:xfrm>
        </p:spPr>
        <p:txBody>
          <a:bodyPr>
            <a:normAutofit/>
          </a:bodyPr>
          <a:lstStyle/>
          <a:p>
            <a:r>
              <a:rPr lang="ko-KR" altLang="en-US" sz="1600" dirty="0">
                <a:latin typeface="+mn-ea"/>
              </a:rPr>
              <a:t>자신을 신뢰하는 사람은 남의 평가에 연연하지 않는다</a:t>
            </a:r>
            <a:endParaRPr lang="en-US" altLang="ko-KR" sz="1600" dirty="0">
              <a:latin typeface="+mn-ea"/>
            </a:endParaRPr>
          </a:p>
          <a:p>
            <a:pPr marL="0" indent="0">
              <a:buNone/>
            </a:pPr>
            <a:endParaRPr lang="en-US" altLang="ko-KR" sz="1600" dirty="0">
              <a:latin typeface="+mn-ea"/>
            </a:endParaRPr>
          </a:p>
          <a:p>
            <a:pPr marL="0" indent="0">
              <a:buNone/>
            </a:pPr>
            <a:r>
              <a:rPr lang="ko-KR" altLang="en-US" sz="1600" dirty="0">
                <a:latin typeface="+mn-ea"/>
              </a:rPr>
              <a:t>소설가 </a:t>
            </a:r>
            <a:r>
              <a:rPr lang="ko-KR" altLang="en-US" sz="1600" dirty="0" err="1">
                <a:latin typeface="+mn-ea"/>
              </a:rPr>
              <a:t>박완서</a:t>
            </a:r>
            <a:r>
              <a:rPr lang="en-US" altLang="ko-KR" sz="1600" dirty="0">
                <a:latin typeface="+mn-ea"/>
              </a:rPr>
              <a:t> &lt;</a:t>
            </a:r>
            <a:r>
              <a:rPr lang="ko-KR" altLang="en-US" sz="1600" dirty="0" err="1">
                <a:latin typeface="+mn-ea"/>
              </a:rPr>
              <a:t>나목</a:t>
            </a:r>
            <a:r>
              <a:rPr lang="en-US" altLang="ko-KR" sz="1600" dirty="0">
                <a:latin typeface="+mn-ea"/>
              </a:rPr>
              <a:t>&gt;</a:t>
            </a:r>
            <a:r>
              <a:rPr lang="ko-KR" altLang="en-US" sz="1600" dirty="0">
                <a:latin typeface="+mn-ea"/>
              </a:rPr>
              <a:t>으로 장편소설 공모전에 데뷔 </a:t>
            </a:r>
            <a:r>
              <a:rPr lang="ko-KR" altLang="en-US" sz="1600" dirty="0" err="1">
                <a:latin typeface="+mn-ea"/>
              </a:rPr>
              <a:t>했을때</a:t>
            </a:r>
            <a:r>
              <a:rPr lang="ko-KR" altLang="en-US" sz="1600" dirty="0">
                <a:latin typeface="+mn-ea"/>
              </a:rPr>
              <a:t> 심사위원들은 </a:t>
            </a:r>
            <a:r>
              <a:rPr lang="en-US" altLang="ko-KR" sz="1600" dirty="0">
                <a:latin typeface="+mn-ea"/>
              </a:rPr>
              <a:t>“</a:t>
            </a:r>
            <a:r>
              <a:rPr lang="ko-KR" altLang="en-US" sz="1600" dirty="0">
                <a:latin typeface="+mn-ea"/>
              </a:rPr>
              <a:t>일회적인 작가가 될 것＂   이라고 한 목소리로 예언했다</a:t>
            </a:r>
            <a:r>
              <a:rPr lang="en-US" altLang="ko-KR" sz="1600" dirty="0">
                <a:latin typeface="+mn-ea"/>
              </a:rPr>
              <a:t>. </a:t>
            </a:r>
          </a:p>
          <a:p>
            <a:pPr marL="0" indent="0">
              <a:buNone/>
            </a:pPr>
            <a:r>
              <a:rPr lang="en-US" altLang="ko-KR" sz="1600" dirty="0">
                <a:latin typeface="+mn-ea"/>
              </a:rPr>
              <a:t>2011</a:t>
            </a:r>
            <a:r>
              <a:rPr lang="ko-KR" altLang="en-US" sz="1600" dirty="0">
                <a:latin typeface="+mn-ea"/>
              </a:rPr>
              <a:t>년 </a:t>
            </a:r>
            <a:r>
              <a:rPr lang="ko-KR" altLang="en-US" sz="1600" dirty="0" err="1">
                <a:latin typeface="+mn-ea"/>
              </a:rPr>
              <a:t>박완서</a:t>
            </a:r>
            <a:r>
              <a:rPr lang="ko-KR" altLang="en-US" sz="1600" dirty="0">
                <a:latin typeface="+mn-ea"/>
              </a:rPr>
              <a:t> 작가는 문학적 업적을 인정 받아 금관문화훈장에 추서됐다</a:t>
            </a:r>
            <a:r>
              <a:rPr lang="en-US" altLang="ko-KR" sz="1600" dirty="0">
                <a:latin typeface="+mn-ea"/>
              </a:rPr>
              <a:t>.</a:t>
            </a:r>
          </a:p>
          <a:p>
            <a:pPr marL="0" indent="0">
              <a:buNone/>
            </a:pPr>
            <a:endParaRPr lang="en-US" altLang="ko-KR" sz="1600" dirty="0">
              <a:latin typeface="+mn-ea"/>
            </a:endParaRPr>
          </a:p>
          <a:p>
            <a:pPr marL="0" indent="0">
              <a:buNone/>
            </a:pPr>
            <a:r>
              <a:rPr lang="en-US" altLang="ko-KR" sz="1600" dirty="0">
                <a:latin typeface="+mn-ea"/>
              </a:rPr>
              <a:t>‘</a:t>
            </a:r>
            <a:r>
              <a:rPr lang="ko-KR" altLang="en-US" sz="1600" dirty="0">
                <a:latin typeface="+mn-ea"/>
              </a:rPr>
              <a:t>한국의 </a:t>
            </a:r>
            <a:r>
              <a:rPr lang="ko-KR" altLang="en-US" sz="1600" dirty="0" err="1">
                <a:latin typeface="+mn-ea"/>
              </a:rPr>
              <a:t>무라카미</a:t>
            </a:r>
            <a:r>
              <a:rPr lang="ko-KR" altLang="en-US" sz="1600" dirty="0">
                <a:latin typeface="+mn-ea"/>
              </a:rPr>
              <a:t> </a:t>
            </a:r>
            <a:r>
              <a:rPr lang="ko-KR" altLang="en-US" sz="1600" dirty="0" err="1">
                <a:latin typeface="+mn-ea"/>
              </a:rPr>
              <a:t>하루키</a:t>
            </a:r>
            <a:r>
              <a:rPr lang="ko-KR" altLang="en-US" sz="1600" dirty="0">
                <a:latin typeface="+mn-ea"/>
              </a:rPr>
              <a:t>＇ 김연수 작가는 첫 작품의 유일한 첫 평론 제목이 </a:t>
            </a:r>
            <a:r>
              <a:rPr lang="en-US" altLang="ko-KR" sz="1600" dirty="0">
                <a:latin typeface="+mn-ea"/>
              </a:rPr>
              <a:t>‘</a:t>
            </a:r>
            <a:r>
              <a:rPr lang="ko-KR" altLang="en-US" sz="1600" dirty="0">
                <a:latin typeface="+mn-ea"/>
              </a:rPr>
              <a:t>단명의 예감＇ 이었다</a:t>
            </a:r>
            <a:r>
              <a:rPr lang="en-US" altLang="ko-KR" sz="1600" dirty="0">
                <a:latin typeface="+mn-ea"/>
              </a:rPr>
              <a:t>. </a:t>
            </a:r>
          </a:p>
          <a:p>
            <a:pPr marL="0" indent="0">
              <a:buNone/>
            </a:pPr>
            <a:endParaRPr lang="en-US" altLang="ko-KR" sz="1600" dirty="0">
              <a:latin typeface="+mn-ea"/>
            </a:endParaRPr>
          </a:p>
          <a:p>
            <a:pPr marL="0" indent="0">
              <a:buNone/>
            </a:pPr>
            <a:r>
              <a:rPr lang="en-US" altLang="ko-KR" sz="1600" dirty="0">
                <a:latin typeface="+mn-ea"/>
              </a:rPr>
              <a:t>“</a:t>
            </a:r>
            <a:r>
              <a:rPr lang="ko-KR" altLang="en-US" sz="1600" dirty="0">
                <a:latin typeface="+mn-ea"/>
              </a:rPr>
              <a:t>저</a:t>
            </a:r>
            <a:r>
              <a:rPr lang="en-US" altLang="ko-KR" sz="1600" dirty="0">
                <a:latin typeface="+mn-ea"/>
              </a:rPr>
              <a:t>….</a:t>
            </a:r>
            <a:r>
              <a:rPr lang="ko-KR" altLang="en-US" sz="1600" dirty="0">
                <a:latin typeface="+mn-ea"/>
              </a:rPr>
              <a:t>해도 될까요</a:t>
            </a:r>
            <a:r>
              <a:rPr lang="en-US" altLang="ko-KR" sz="1600" dirty="0">
                <a:latin typeface="+mn-ea"/>
              </a:rPr>
              <a:t>?” </a:t>
            </a:r>
            <a:r>
              <a:rPr lang="ko-KR" altLang="en-US" sz="1600" dirty="0">
                <a:latin typeface="+mn-ea"/>
              </a:rPr>
              <a:t>같은 질문을 접할 때 나는 속으로 생각한다</a:t>
            </a:r>
            <a:r>
              <a:rPr lang="en-US" altLang="ko-KR" sz="1600" dirty="0">
                <a:latin typeface="+mn-ea"/>
              </a:rPr>
              <a:t>. ‘</a:t>
            </a:r>
            <a:r>
              <a:rPr lang="ko-KR" altLang="en-US" sz="1600" dirty="0">
                <a:latin typeface="+mn-ea"/>
              </a:rPr>
              <a:t>이렇게 남에게 묻는 걸 보니 하지    않겠구나＇라고 흔들리는 사람들은 다른 사람의 평가나 조언을 거대하게 받아 들인다</a:t>
            </a:r>
            <a:r>
              <a:rPr lang="en-US" altLang="ko-KR" sz="1600" dirty="0">
                <a:latin typeface="+mn-ea"/>
              </a:rPr>
              <a:t>. </a:t>
            </a:r>
            <a:r>
              <a:rPr lang="ko-KR" altLang="en-US" sz="1600" dirty="0">
                <a:latin typeface="+mn-ea"/>
              </a:rPr>
              <a:t>확신 있는 사람은 남에게 물을 시간에 그 일을 이미 하고 있다</a:t>
            </a:r>
            <a:r>
              <a:rPr lang="en-US" altLang="ko-KR" sz="1600" dirty="0">
                <a:latin typeface="+mn-ea"/>
              </a:rPr>
              <a:t>.</a:t>
            </a:r>
          </a:p>
          <a:p>
            <a:pPr marL="0" indent="0">
              <a:buNone/>
            </a:pPr>
            <a:r>
              <a:rPr lang="ko-KR" altLang="en-US" sz="1600" dirty="0">
                <a:latin typeface="+mn-ea"/>
              </a:rPr>
              <a:t>일상에서 무례한 사람이 당신을 평가하거든 </a:t>
            </a:r>
            <a:r>
              <a:rPr lang="en-US" altLang="ko-KR" sz="1600" dirty="0">
                <a:latin typeface="+mn-ea"/>
              </a:rPr>
              <a:t>‘</a:t>
            </a:r>
            <a:r>
              <a:rPr lang="ko-KR" altLang="en-US" sz="1600" dirty="0">
                <a:latin typeface="+mn-ea"/>
              </a:rPr>
              <a:t>저 사람은 그렇게 생각하는구나</a:t>
            </a:r>
            <a:r>
              <a:rPr lang="en-US" altLang="ko-KR" sz="1600" dirty="0">
                <a:latin typeface="+mn-ea"/>
              </a:rPr>
              <a:t>’</a:t>
            </a:r>
            <a:r>
              <a:rPr lang="ko-KR" altLang="en-US" sz="1600" dirty="0">
                <a:latin typeface="+mn-ea"/>
              </a:rPr>
              <a:t>하고 넘겨 버려라</a:t>
            </a:r>
            <a:r>
              <a:rPr lang="en-US" altLang="ko-KR" sz="1600" dirty="0">
                <a:latin typeface="+mn-ea"/>
              </a:rPr>
              <a:t>, ‘</a:t>
            </a:r>
            <a:r>
              <a:rPr lang="ko-KR" altLang="en-US" sz="1600" dirty="0">
                <a:latin typeface="+mn-ea"/>
              </a:rPr>
              <a:t>그의 말이 사실일지도 몰라</a:t>
            </a:r>
            <a:r>
              <a:rPr lang="en-US" altLang="ko-KR" sz="1600" dirty="0">
                <a:latin typeface="+mn-ea"/>
              </a:rPr>
              <a:t>’</a:t>
            </a:r>
            <a:r>
              <a:rPr lang="ko-KR" altLang="en-US" sz="1600" dirty="0">
                <a:latin typeface="+mn-ea"/>
              </a:rPr>
              <a:t>하면서 불안해 할 필요가 없다</a:t>
            </a:r>
            <a:r>
              <a:rPr lang="en-US" altLang="ko-KR" sz="1600" dirty="0">
                <a:latin typeface="+mn-ea"/>
              </a:rPr>
              <a:t>.</a:t>
            </a:r>
          </a:p>
          <a:p>
            <a:pPr marL="0" indent="0">
              <a:buNone/>
            </a:pPr>
            <a:r>
              <a:rPr lang="ko-KR" altLang="en-US" sz="1600" dirty="0">
                <a:latin typeface="+mn-ea"/>
              </a:rPr>
              <a:t>나의 과정을 모두 아는 사람은 나 뿐이며</a:t>
            </a:r>
            <a:r>
              <a:rPr lang="en-US" altLang="ko-KR" sz="1600" dirty="0">
                <a:latin typeface="+mn-ea"/>
              </a:rPr>
              <a:t>, </a:t>
            </a:r>
            <a:r>
              <a:rPr lang="ko-KR" altLang="en-US" sz="1600" dirty="0">
                <a:latin typeface="+mn-ea"/>
              </a:rPr>
              <a:t>자신을 신뢰하는 사람은 남의 평가에 연연하지 않는다</a:t>
            </a:r>
            <a:r>
              <a:rPr lang="en-US" altLang="ko-KR" sz="1600" dirty="0">
                <a:latin typeface="+mn-ea"/>
              </a:rPr>
              <a:t>. ‘</a:t>
            </a:r>
            <a:r>
              <a:rPr lang="ko-KR" altLang="en-US" sz="1600" dirty="0">
                <a:latin typeface="+mn-ea"/>
              </a:rPr>
              <a:t>사람들이 말하게 두고</a:t>
            </a:r>
            <a:r>
              <a:rPr lang="en-US" altLang="ko-KR" sz="1600" dirty="0">
                <a:latin typeface="+mn-ea"/>
              </a:rPr>
              <a:t>, </a:t>
            </a:r>
            <a:r>
              <a:rPr lang="ko-KR" altLang="en-US" sz="1600" dirty="0">
                <a:latin typeface="+mn-ea"/>
              </a:rPr>
              <a:t>나는 나의 일을 하러 가자</a:t>
            </a:r>
            <a:r>
              <a:rPr lang="en-US" altLang="ko-KR" sz="1600" dirty="0">
                <a:latin typeface="+mn-ea"/>
              </a:rPr>
              <a:t>.’</a:t>
            </a:r>
          </a:p>
          <a:p>
            <a:pPr marL="0" indent="0">
              <a:buNone/>
            </a:pPr>
            <a:endParaRPr lang="ko-KR" altLang="en-US" sz="1600" dirty="0">
              <a:latin typeface="+mn-ea"/>
            </a:endParaRP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3604DD8-B6E5-4E79-B367-A82108ED9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0791533-8F6B-4861-A7D3-EAE7733D0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D6EAE1C-A85C-4958-A2CA-41CEEBF22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23</a:t>
            </a:fld>
            <a:r>
              <a:rPr lang="en-US" dirty="0"/>
              <a:t>/29</a:t>
            </a:r>
          </a:p>
        </p:txBody>
      </p:sp>
    </p:spTree>
    <p:extLst>
      <p:ext uri="{BB962C8B-B14F-4D97-AF65-F5344CB8AC3E}">
        <p14:creationId xmlns:p14="http://schemas.microsoft.com/office/powerpoint/2010/main" val="15466614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7CDD1D6-0315-49C0-8525-642A84A81B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04825"/>
            <a:ext cx="9601200" cy="5562600"/>
          </a:xfrm>
        </p:spPr>
        <p:txBody>
          <a:bodyPr>
            <a:normAutofit fontScale="62500" lnSpcReduction="20000"/>
          </a:bodyPr>
          <a:lstStyle/>
          <a:p>
            <a:r>
              <a:rPr lang="ko-KR" altLang="en-US" dirty="0">
                <a:latin typeface="+mn-ea"/>
              </a:rPr>
              <a:t>자존감 도둑 </a:t>
            </a:r>
            <a:r>
              <a:rPr lang="ko-KR" altLang="en-US" dirty="0" err="1">
                <a:latin typeface="+mn-ea"/>
              </a:rPr>
              <a:t>떠나보내기</a:t>
            </a:r>
            <a:endParaRPr lang="en-US" altLang="ko-KR" dirty="0">
              <a:latin typeface="+mn-ea"/>
            </a:endParaRPr>
          </a:p>
          <a:p>
            <a:pPr marL="0" indent="0">
              <a:buNone/>
            </a:pPr>
            <a:endParaRPr lang="en-US" altLang="ko-KR" dirty="0">
              <a:latin typeface="+mn-ea"/>
            </a:endParaRPr>
          </a:p>
          <a:p>
            <a:pPr marL="0" indent="0" algn="ctr">
              <a:buNone/>
            </a:pPr>
            <a:r>
              <a:rPr lang="ko-KR" altLang="en-US" i="1" dirty="0">
                <a:latin typeface="+mn-ea"/>
              </a:rPr>
              <a:t>사람은 사람과 함께 있어 보다 커지는 경우도 있다</a:t>
            </a:r>
            <a:r>
              <a:rPr lang="en-US" altLang="ko-KR" i="1" dirty="0">
                <a:latin typeface="+mn-ea"/>
              </a:rPr>
              <a:t>.</a:t>
            </a:r>
            <a:r>
              <a:rPr lang="ko-KR" altLang="en-US" i="1" dirty="0">
                <a:latin typeface="+mn-ea"/>
              </a:rPr>
              <a:t>내가 좋아하는 것을 같이 봐 주는 사람이 있다</a:t>
            </a:r>
            <a:r>
              <a:rPr lang="en-US" altLang="ko-KR" i="1" dirty="0">
                <a:latin typeface="+mn-ea"/>
              </a:rPr>
              <a:t>. </a:t>
            </a:r>
          </a:p>
          <a:p>
            <a:pPr marL="0" indent="0" algn="ctr">
              <a:buNone/>
            </a:pPr>
            <a:r>
              <a:rPr lang="ko-KR" altLang="en-US" i="1" dirty="0">
                <a:latin typeface="+mn-ea"/>
              </a:rPr>
              <a:t>그 하나로도 나는 운전을 아무리 오래 해도 좋고 저금이 바닥나도 좋다는 기분이 들었다</a:t>
            </a:r>
            <a:endParaRPr lang="en-US" altLang="ko-KR" i="1" dirty="0">
              <a:latin typeface="+mn-ea"/>
            </a:endParaRPr>
          </a:p>
          <a:p>
            <a:pPr marL="0" indent="0">
              <a:buNone/>
            </a:pPr>
            <a:endParaRPr lang="en-US" altLang="ko-KR" i="1" dirty="0">
              <a:latin typeface="+mn-ea"/>
            </a:endParaRPr>
          </a:p>
          <a:p>
            <a:pPr marL="0" indent="0">
              <a:buNone/>
            </a:pPr>
            <a:r>
              <a:rPr lang="ko-KR" altLang="en-US" dirty="0">
                <a:latin typeface="+mn-ea"/>
              </a:rPr>
              <a:t>세상에는 내게 빨대를 꽂은 것처럼 에너지를 </a:t>
            </a:r>
            <a:r>
              <a:rPr lang="ko-KR" altLang="en-US" dirty="0" err="1">
                <a:latin typeface="+mn-ea"/>
              </a:rPr>
              <a:t>뺏어가는</a:t>
            </a:r>
            <a:r>
              <a:rPr lang="ko-KR" altLang="en-US" dirty="0">
                <a:latin typeface="+mn-ea"/>
              </a:rPr>
              <a:t> 사람들이 있다</a:t>
            </a:r>
            <a:r>
              <a:rPr lang="en-US" altLang="ko-KR" dirty="0">
                <a:latin typeface="+mn-ea"/>
              </a:rPr>
              <a:t>. </a:t>
            </a:r>
            <a:r>
              <a:rPr lang="ko-KR" altLang="en-US" dirty="0">
                <a:latin typeface="+mn-ea"/>
              </a:rPr>
              <a:t>즉 </a:t>
            </a:r>
            <a:r>
              <a:rPr lang="en-US" altLang="ko-KR" dirty="0">
                <a:latin typeface="+mn-ea"/>
              </a:rPr>
              <a:t>‘</a:t>
            </a:r>
            <a:r>
              <a:rPr lang="ko-KR" altLang="en-US" dirty="0">
                <a:latin typeface="+mn-ea"/>
              </a:rPr>
              <a:t>자존감 </a:t>
            </a:r>
            <a:r>
              <a:rPr lang="ko-KR" altLang="en-US" dirty="0" err="1">
                <a:latin typeface="+mn-ea"/>
              </a:rPr>
              <a:t>도둑＇들이다</a:t>
            </a:r>
            <a:r>
              <a:rPr lang="en-US" altLang="ko-KR" dirty="0">
                <a:latin typeface="+mn-ea"/>
              </a:rPr>
              <a:t>.</a:t>
            </a:r>
          </a:p>
          <a:p>
            <a:pPr marL="0" indent="0">
              <a:buNone/>
            </a:pPr>
            <a:endParaRPr lang="en-US" altLang="ko-KR" dirty="0">
              <a:latin typeface="+mn-ea"/>
            </a:endParaRPr>
          </a:p>
          <a:p>
            <a:pPr marL="0" indent="0">
              <a:buNone/>
            </a:pPr>
            <a:r>
              <a:rPr lang="ko-KR" altLang="en-US" dirty="0">
                <a:latin typeface="+mn-ea"/>
              </a:rPr>
              <a:t>좋은 관계에서는 나의 존재감이 커지고 무엇이든 할 수 있을 것처럼 용기가 나지만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나쁜 관계에서는 쪼그라들고 </a:t>
            </a:r>
            <a:r>
              <a:rPr lang="ko-KR" altLang="en-US" dirty="0" err="1">
                <a:latin typeface="+mn-ea"/>
              </a:rPr>
              <a:t>소심해진다</a:t>
            </a:r>
            <a:r>
              <a:rPr lang="en-US" altLang="ko-KR" dirty="0">
                <a:latin typeface="+mn-ea"/>
              </a:rPr>
              <a:t>.</a:t>
            </a:r>
          </a:p>
          <a:p>
            <a:pPr marL="0" indent="0">
              <a:buNone/>
            </a:pPr>
            <a:endParaRPr lang="en-US" altLang="ko-KR" dirty="0">
              <a:latin typeface="+mn-ea"/>
            </a:endParaRPr>
          </a:p>
          <a:p>
            <a:pPr marL="457200" indent="-457200">
              <a:buAutoNum type="arabicPeriod"/>
            </a:pPr>
            <a:r>
              <a:rPr lang="ko-KR" altLang="en-US" dirty="0">
                <a:latin typeface="+mn-ea"/>
              </a:rPr>
              <a:t>나를 감정 쓰레기통 삼는 사람들</a:t>
            </a:r>
            <a:endParaRPr lang="en-US" altLang="ko-KR" dirty="0">
              <a:latin typeface="+mn-ea"/>
            </a:endParaRPr>
          </a:p>
          <a:p>
            <a:pPr marL="0" indent="0">
              <a:buNone/>
            </a:pPr>
            <a:r>
              <a:rPr lang="en-US" altLang="ko-KR" dirty="0">
                <a:latin typeface="+mn-ea"/>
              </a:rPr>
              <a:t>           -  </a:t>
            </a:r>
            <a:r>
              <a:rPr lang="ko-KR" altLang="en-US" dirty="0">
                <a:latin typeface="+mn-ea"/>
              </a:rPr>
              <a:t>부모와 자식 간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특히 감정적으로 깊이 교류하는 엄마와 딸의 관계</a:t>
            </a:r>
            <a:endParaRPr lang="en-US" altLang="ko-KR" dirty="0">
              <a:latin typeface="+mn-ea"/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en-US" altLang="ko-KR" dirty="0">
                <a:latin typeface="+mn-ea"/>
              </a:rPr>
              <a:t> “</a:t>
            </a:r>
            <a:r>
              <a:rPr lang="ko-KR" altLang="en-US" dirty="0">
                <a:latin typeface="+mn-ea"/>
              </a:rPr>
              <a:t>난 원래 </a:t>
            </a:r>
            <a:r>
              <a:rPr lang="ko-KR" altLang="en-US" dirty="0" err="1">
                <a:latin typeface="+mn-ea"/>
              </a:rPr>
              <a:t>그래＂라고</a:t>
            </a:r>
            <a:r>
              <a:rPr lang="ko-KR" altLang="en-US" dirty="0">
                <a:latin typeface="+mn-ea"/>
              </a:rPr>
              <a:t> 말하는 사람과도 오래 관계하면 부작용이 생긴다</a:t>
            </a:r>
            <a:r>
              <a:rPr lang="en-US" altLang="ko-KR" dirty="0">
                <a:latin typeface="+mn-ea"/>
              </a:rPr>
              <a:t>.</a:t>
            </a:r>
          </a:p>
          <a:p>
            <a:pPr marL="0" indent="0">
              <a:buNone/>
            </a:pPr>
            <a:r>
              <a:rPr lang="en-US" altLang="ko-KR" dirty="0">
                <a:latin typeface="+mn-ea"/>
              </a:rPr>
              <a:t>           -   </a:t>
            </a:r>
            <a:r>
              <a:rPr lang="ko-KR" altLang="en-US" dirty="0" err="1">
                <a:latin typeface="+mn-ea"/>
              </a:rPr>
              <a:t>관계란</a:t>
            </a:r>
            <a:r>
              <a:rPr lang="ko-KR" altLang="en-US" dirty="0">
                <a:latin typeface="+mn-ea"/>
              </a:rPr>
              <a:t> 애초에 누군가 참기만 하는 것이 아니라 서로 원하는 것을 주고받는 것이다</a:t>
            </a:r>
            <a:r>
              <a:rPr lang="en-US" altLang="ko-KR" dirty="0">
                <a:latin typeface="+mn-ea"/>
              </a:rPr>
              <a:t>.</a:t>
            </a:r>
          </a:p>
          <a:p>
            <a:pPr marL="0" indent="0">
              <a:buNone/>
            </a:pPr>
            <a:r>
              <a:rPr lang="en-US" altLang="ko-KR" dirty="0">
                <a:latin typeface="+mn-ea"/>
              </a:rPr>
              <a:t>           -  </a:t>
            </a:r>
            <a:r>
              <a:rPr lang="ko-KR" altLang="en-US" dirty="0">
                <a:latin typeface="+mn-ea"/>
              </a:rPr>
              <a:t>자기 중심적이며 공감 능력이 떨어져 다른 사람에게 피해를 준다</a:t>
            </a:r>
            <a:endParaRPr lang="en-US" altLang="ko-KR" dirty="0">
              <a:latin typeface="+mn-ea"/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en-US" altLang="ko-KR" dirty="0">
                <a:latin typeface="+mn-ea"/>
              </a:rPr>
              <a:t>“</a:t>
            </a:r>
            <a:r>
              <a:rPr lang="ko-KR" altLang="en-US" dirty="0">
                <a:latin typeface="+mn-ea"/>
              </a:rPr>
              <a:t>난 뒤끝은 </a:t>
            </a:r>
            <a:r>
              <a:rPr lang="ko-KR" altLang="en-US" dirty="0" err="1">
                <a:latin typeface="+mn-ea"/>
              </a:rPr>
              <a:t>없잖아</a:t>
            </a:r>
            <a:r>
              <a:rPr lang="ko-KR" altLang="en-US" dirty="0">
                <a:latin typeface="+mn-ea"/>
              </a:rPr>
              <a:t>“</a:t>
            </a:r>
            <a:r>
              <a:rPr lang="en-US" altLang="ko-KR" dirty="0">
                <a:latin typeface="+mn-ea"/>
              </a:rPr>
              <a:t>, “</a:t>
            </a:r>
            <a:r>
              <a:rPr lang="ko-KR" altLang="en-US" dirty="0">
                <a:latin typeface="+mn-ea"/>
              </a:rPr>
              <a:t>내가 좀 </a:t>
            </a:r>
            <a:r>
              <a:rPr lang="ko-KR" altLang="en-US" dirty="0" err="1">
                <a:latin typeface="+mn-ea"/>
              </a:rPr>
              <a:t>사차원이잖아＂라고</a:t>
            </a:r>
            <a:r>
              <a:rPr lang="ko-KR" altLang="en-US" dirty="0">
                <a:latin typeface="+mn-ea"/>
              </a:rPr>
              <a:t> 말하는 사람도 조심해야 한다</a:t>
            </a:r>
            <a:endParaRPr lang="en-US" altLang="ko-KR" dirty="0">
              <a:latin typeface="+mn-ea"/>
            </a:endParaRPr>
          </a:p>
          <a:p>
            <a:pPr marL="0" indent="0">
              <a:buNone/>
            </a:pPr>
            <a:r>
              <a:rPr lang="en-US" altLang="ko-KR" dirty="0">
                <a:latin typeface="+mn-ea"/>
              </a:rPr>
              <a:t>            -  </a:t>
            </a:r>
            <a:r>
              <a:rPr lang="ko-KR" altLang="en-US" dirty="0">
                <a:latin typeface="+mn-ea"/>
              </a:rPr>
              <a:t>이들은 자신의 행동에는 관대하고 남에게는 심하게 비판적인 이중성이 있는 경우도 많아서 주변 사람을 힘들게 한다</a:t>
            </a:r>
            <a:endParaRPr lang="en-US" altLang="ko-KR" dirty="0">
              <a:latin typeface="+mn-ea"/>
            </a:endParaRPr>
          </a:p>
          <a:p>
            <a:pPr marL="0" indent="0">
              <a:buNone/>
            </a:pPr>
            <a:endParaRPr lang="en-US" altLang="ko-KR" dirty="0">
              <a:latin typeface="+mn-ea"/>
            </a:endParaRPr>
          </a:p>
          <a:p>
            <a:pPr marL="0" indent="0">
              <a:buNone/>
            </a:pPr>
            <a:r>
              <a:rPr lang="ko-KR" altLang="en-US" dirty="0">
                <a:latin typeface="+mn-ea"/>
              </a:rPr>
              <a:t>행복감은 관계의 양이 아니라 질이 결정한다는 걸 알게 되었다</a:t>
            </a:r>
            <a:r>
              <a:rPr lang="en-US" altLang="ko-KR" dirty="0">
                <a:latin typeface="+mn-ea"/>
              </a:rPr>
              <a:t>. </a:t>
            </a:r>
            <a:r>
              <a:rPr lang="ko-KR" altLang="en-US" dirty="0">
                <a:latin typeface="+mn-ea"/>
              </a:rPr>
              <a:t>깊이 있는 관계는 함께한 시간과 비례하는 것이 아니다</a:t>
            </a:r>
            <a:r>
              <a:rPr lang="en-US" altLang="ko-KR" dirty="0">
                <a:latin typeface="+mn-ea"/>
              </a:rPr>
              <a:t>.</a:t>
            </a:r>
          </a:p>
          <a:p>
            <a:pPr marL="0" indent="0">
              <a:buNone/>
            </a:pPr>
            <a:endParaRPr lang="ko-KR" altLang="en-US" dirty="0">
              <a:latin typeface="+mn-ea"/>
            </a:endParaRP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667F824-154C-4D79-B27C-05E2901B7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CF9A5B8-EA46-4A1B-97CE-30EC38DD4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1354E51-CD97-40AD-A461-21E48D457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24</a:t>
            </a:fld>
            <a:r>
              <a:rPr lang="en-US" dirty="0"/>
              <a:t>/29</a:t>
            </a:r>
          </a:p>
        </p:txBody>
      </p:sp>
    </p:spTree>
    <p:extLst>
      <p:ext uri="{BB962C8B-B14F-4D97-AF65-F5344CB8AC3E}">
        <p14:creationId xmlns:p14="http://schemas.microsoft.com/office/powerpoint/2010/main" val="22681305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EEE7A96-E7A1-4F94-9134-EEE855FB8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28700"/>
            <a:ext cx="9601200" cy="4838700"/>
          </a:xfrm>
        </p:spPr>
        <p:txBody>
          <a:bodyPr>
            <a:normAutofit/>
          </a:bodyPr>
          <a:lstStyle/>
          <a:p>
            <a:r>
              <a:rPr lang="ko-KR" altLang="en-US" sz="1600" dirty="0">
                <a:latin typeface="+mn-ea"/>
              </a:rPr>
              <a:t>가정부 되려고 결혼한 건 </a:t>
            </a:r>
            <a:r>
              <a:rPr lang="ko-KR" altLang="en-US" sz="1600" dirty="0" err="1">
                <a:latin typeface="+mn-ea"/>
              </a:rPr>
              <a:t>아니에요</a:t>
            </a:r>
            <a:endParaRPr lang="en-US" altLang="ko-KR" sz="1600" dirty="0">
              <a:latin typeface="+mn-ea"/>
            </a:endParaRPr>
          </a:p>
          <a:p>
            <a:pPr marL="0" indent="0">
              <a:buNone/>
            </a:pPr>
            <a:endParaRPr lang="en-US" altLang="ko-KR" sz="1600" dirty="0">
              <a:latin typeface="+mn-ea"/>
            </a:endParaRPr>
          </a:p>
          <a:p>
            <a:pPr marL="0" indent="0">
              <a:buNone/>
            </a:pPr>
            <a:r>
              <a:rPr lang="en-US" altLang="ko-KR" sz="1600" dirty="0">
                <a:latin typeface="+mn-ea"/>
              </a:rPr>
              <a:t>“</a:t>
            </a:r>
            <a:r>
              <a:rPr lang="ko-KR" altLang="en-US" sz="1600" dirty="0">
                <a:latin typeface="+mn-ea"/>
              </a:rPr>
              <a:t>싸우더라도 아무리 화가 나는 일이 있더라도 남편 아침밥은 꼭 챙겨주겠습니다“</a:t>
            </a:r>
            <a:endParaRPr lang="en-US" altLang="ko-KR" sz="1600" dirty="0">
              <a:latin typeface="+mn-ea"/>
            </a:endParaRPr>
          </a:p>
          <a:p>
            <a:pPr marL="0" indent="0">
              <a:buNone/>
            </a:pPr>
            <a:endParaRPr lang="en-US" altLang="ko-KR" sz="1600" dirty="0">
              <a:latin typeface="+mn-ea"/>
            </a:endParaRPr>
          </a:p>
          <a:p>
            <a:pPr marL="0" indent="0">
              <a:buNone/>
            </a:pPr>
            <a:r>
              <a:rPr lang="en-US" altLang="ko-KR" sz="1600" dirty="0">
                <a:latin typeface="+mn-ea"/>
              </a:rPr>
              <a:t>‘</a:t>
            </a:r>
            <a:r>
              <a:rPr lang="ko-KR" altLang="en-US" sz="1600" dirty="0">
                <a:latin typeface="+mn-ea"/>
              </a:rPr>
              <a:t>지옥으로 가는 길은 선의로 가득 차 있다＇라는 말처럼 일상에서 일어나는 부조리가 대부분 이런 식이다</a:t>
            </a:r>
            <a:r>
              <a:rPr lang="en-US" altLang="ko-KR" sz="1600" dirty="0">
                <a:latin typeface="+mn-ea"/>
              </a:rPr>
              <a:t>.  </a:t>
            </a:r>
            <a:r>
              <a:rPr lang="ko-KR" altLang="en-US" sz="1600" dirty="0">
                <a:latin typeface="+mn-ea"/>
              </a:rPr>
              <a:t>평범한 사람들이 남들이 하는 걸 보고 배운 대로 좋은 의도로 사람을 차별하고 편견을 갖고 악습을 되풀이한다</a:t>
            </a:r>
            <a:r>
              <a:rPr lang="en-US" altLang="ko-KR" sz="1600" dirty="0">
                <a:latin typeface="+mn-ea"/>
              </a:rPr>
              <a:t>.</a:t>
            </a:r>
          </a:p>
          <a:p>
            <a:pPr marL="0" indent="0">
              <a:buNone/>
            </a:pPr>
            <a:endParaRPr lang="en-US" altLang="ko-KR" sz="1600" dirty="0">
              <a:latin typeface="+mn-ea"/>
            </a:endParaRPr>
          </a:p>
          <a:p>
            <a:pPr marL="0" indent="0">
              <a:buNone/>
            </a:pPr>
            <a:r>
              <a:rPr lang="ko-KR" altLang="en-US" sz="1600" dirty="0">
                <a:latin typeface="+mn-ea"/>
              </a:rPr>
              <a:t>그저 살아가는 게 아니라 잘 살기 위해선 </a:t>
            </a:r>
            <a:r>
              <a:rPr lang="en-US" altLang="ko-KR" sz="1600" dirty="0">
                <a:latin typeface="+mn-ea"/>
              </a:rPr>
              <a:t>‘</a:t>
            </a:r>
            <a:r>
              <a:rPr lang="ko-KR" altLang="en-US" sz="1600" dirty="0">
                <a:latin typeface="+mn-ea"/>
              </a:rPr>
              <a:t>원래 그런 것 </a:t>
            </a:r>
            <a:r>
              <a:rPr lang="en-US" altLang="ko-KR" sz="1600" dirty="0">
                <a:latin typeface="+mn-ea"/>
              </a:rPr>
              <a:t>'</a:t>
            </a:r>
            <a:r>
              <a:rPr lang="ko-KR" altLang="en-US" sz="1600" dirty="0">
                <a:latin typeface="+mn-ea"/>
              </a:rPr>
              <a:t>들에 질문을 던져야 한다는 걸 깨닫는 것이다</a:t>
            </a:r>
            <a:r>
              <a:rPr lang="en-US" altLang="ko-KR" sz="1600" dirty="0">
                <a:latin typeface="+mn-ea"/>
              </a:rPr>
              <a:t>.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3448D7F-DE86-404E-B9F4-A5E975ECF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BCDEEF-62AF-4B6F-9459-45724E670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BD2835C-B1AB-4981-BE9C-B8434198A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25</a:t>
            </a:fld>
            <a:r>
              <a:rPr lang="en-US" dirty="0"/>
              <a:t>/29</a:t>
            </a:r>
          </a:p>
        </p:txBody>
      </p:sp>
    </p:spTree>
    <p:extLst>
      <p:ext uri="{BB962C8B-B14F-4D97-AF65-F5344CB8AC3E}">
        <p14:creationId xmlns:p14="http://schemas.microsoft.com/office/powerpoint/2010/main" val="11717305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DE26156-3ED5-43CB-8890-8822BA7C8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523875"/>
            <a:ext cx="9601200" cy="704850"/>
          </a:xfrm>
        </p:spPr>
        <p:txBody>
          <a:bodyPr>
            <a:normAutofit/>
          </a:bodyPr>
          <a:lstStyle/>
          <a:p>
            <a:r>
              <a:rPr lang="en-US" altLang="ko-KR" sz="2400" b="1" dirty="0"/>
              <a:t>PART 5. </a:t>
            </a:r>
            <a:r>
              <a:rPr lang="ko-KR" altLang="en-US" sz="2400" b="1" dirty="0"/>
              <a:t>무례한 사람에게 웃으며 대처하는 법</a:t>
            </a:r>
            <a:endParaRPr lang="ko-KR" altLang="en-US" sz="2400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8E8415B-6C43-48C9-85D9-4EEB0C8B61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28725"/>
            <a:ext cx="9601200" cy="4943475"/>
          </a:xfrm>
        </p:spPr>
        <p:txBody>
          <a:bodyPr>
            <a:noAutofit/>
          </a:bodyPr>
          <a:lstStyle/>
          <a:p>
            <a:r>
              <a:rPr lang="ko-KR" altLang="en-US" sz="1600" dirty="0">
                <a:latin typeface="+mn-ea"/>
              </a:rPr>
              <a:t>무례한 사람에게 웃으며 대처하는 법</a:t>
            </a:r>
            <a:endParaRPr lang="en-US" altLang="ko-KR" sz="1000" dirty="0">
              <a:latin typeface="+mn-ea"/>
            </a:endParaRPr>
          </a:p>
          <a:p>
            <a:pPr marL="457200" indent="-457200">
              <a:buAutoNum type="arabicPeriod"/>
            </a:pPr>
            <a:r>
              <a:rPr lang="ko-KR" altLang="en-US" sz="1600" dirty="0">
                <a:latin typeface="+mn-ea"/>
              </a:rPr>
              <a:t>문제가 되는 발언임을 상기시켜주는 것이다</a:t>
            </a:r>
            <a:r>
              <a:rPr lang="en-US" altLang="ko-KR" sz="1600" dirty="0">
                <a:latin typeface="+mn-ea"/>
              </a:rPr>
              <a:t>.</a:t>
            </a:r>
          </a:p>
          <a:p>
            <a:pPr lvl="1">
              <a:buFontTx/>
              <a:buChar char="-"/>
            </a:pPr>
            <a:r>
              <a:rPr lang="ko-KR" altLang="en-US" sz="1600" i="0" dirty="0">
                <a:latin typeface="+mn-ea"/>
              </a:rPr>
              <a:t>편견이 심한 말을 들었을 때</a:t>
            </a:r>
            <a:r>
              <a:rPr lang="en-US" altLang="ko-KR" sz="1600" i="0" dirty="0">
                <a:latin typeface="+mn-ea"/>
              </a:rPr>
              <a:t>, </a:t>
            </a:r>
            <a:r>
              <a:rPr lang="ko-KR" altLang="en-US" sz="1600" i="0" dirty="0">
                <a:latin typeface="+mn-ea"/>
              </a:rPr>
              <a:t>흥분하지 않고 ＂제</a:t>
            </a:r>
            <a:r>
              <a:rPr lang="en-US" altLang="ko-KR" sz="1600" i="0" dirty="0">
                <a:latin typeface="+mn-ea"/>
              </a:rPr>
              <a:t>3</a:t>
            </a:r>
            <a:r>
              <a:rPr lang="ko-KR" altLang="en-US" sz="1600" i="0" dirty="0">
                <a:latin typeface="+mn-ea"/>
              </a:rPr>
              <a:t>자기 듣는다면 오해하겠는데요</a:t>
            </a:r>
            <a:r>
              <a:rPr lang="en-US" altLang="ko-KR" sz="1600" i="0" dirty="0">
                <a:latin typeface="+mn-ea"/>
              </a:rPr>
              <a:t>?”, “</a:t>
            </a:r>
            <a:r>
              <a:rPr lang="ko-KR" altLang="en-US" sz="1600" i="0" dirty="0">
                <a:latin typeface="+mn-ea"/>
              </a:rPr>
              <a:t>당사자가 들으면 </a:t>
            </a:r>
            <a:r>
              <a:rPr lang="ko-KR" altLang="en-US" sz="1600" i="0" dirty="0" err="1">
                <a:latin typeface="+mn-ea"/>
              </a:rPr>
              <a:t>상처받겠네요＂라고</a:t>
            </a:r>
            <a:r>
              <a:rPr lang="ko-KR" altLang="en-US" sz="1600" i="0" dirty="0">
                <a:latin typeface="+mn-ea"/>
              </a:rPr>
              <a:t> 감정을 싣지 않고 최대한 건조하게 말한다</a:t>
            </a:r>
            <a:endParaRPr lang="en-US" altLang="ko-KR" sz="1600" i="0" dirty="0">
              <a:latin typeface="+mn-ea"/>
            </a:endParaRPr>
          </a:p>
          <a:p>
            <a:pPr marL="0" indent="0">
              <a:buNone/>
            </a:pPr>
            <a:r>
              <a:rPr lang="en-US" altLang="ko-KR" sz="1600" dirty="0">
                <a:latin typeface="+mn-ea"/>
              </a:rPr>
              <a:t>2.     </a:t>
            </a:r>
            <a:r>
              <a:rPr lang="ko-KR" altLang="en-US" sz="1600" dirty="0">
                <a:latin typeface="+mn-ea"/>
              </a:rPr>
              <a:t>되물어서 상황을 </a:t>
            </a:r>
            <a:r>
              <a:rPr lang="ko-KR" altLang="en-US" sz="1600" dirty="0" err="1">
                <a:latin typeface="+mn-ea"/>
              </a:rPr>
              <a:t>객관화하는</a:t>
            </a:r>
            <a:r>
              <a:rPr lang="ko-KR" altLang="en-US" sz="1600" dirty="0">
                <a:latin typeface="+mn-ea"/>
              </a:rPr>
              <a:t> 것이다</a:t>
            </a:r>
            <a:r>
              <a:rPr lang="en-US" altLang="ko-KR" sz="1600" dirty="0">
                <a:latin typeface="+mn-ea"/>
              </a:rPr>
              <a:t>.</a:t>
            </a:r>
          </a:p>
          <a:p>
            <a:pPr lvl="1">
              <a:buFontTx/>
              <a:buChar char="-"/>
            </a:pPr>
            <a:r>
              <a:rPr lang="ko-KR" altLang="en-US" sz="1600" i="0" dirty="0">
                <a:latin typeface="+mn-ea"/>
              </a:rPr>
              <a:t>상황을 이해 못 한 것처럼 천진난만하게 되물으면 더욱 좋다</a:t>
            </a:r>
            <a:endParaRPr lang="en-US" altLang="ko-KR" sz="1600" i="0" dirty="0">
              <a:latin typeface="+mn-ea"/>
            </a:endParaRPr>
          </a:p>
          <a:p>
            <a:pPr lvl="1">
              <a:buFontTx/>
              <a:buChar char="-"/>
            </a:pPr>
            <a:r>
              <a:rPr lang="en-US" altLang="ko-KR" sz="1600" i="0" dirty="0">
                <a:latin typeface="+mn-ea"/>
              </a:rPr>
              <a:t>“</a:t>
            </a:r>
            <a:r>
              <a:rPr lang="ko-KR" altLang="en-US" sz="1600" i="0" dirty="0">
                <a:latin typeface="+mn-ea"/>
              </a:rPr>
              <a:t>저 사람은 얼굴이 참 이타적이네“</a:t>
            </a:r>
            <a:r>
              <a:rPr lang="en-US" altLang="ko-KR" sz="1600" i="0" dirty="0">
                <a:latin typeface="+mn-ea"/>
              </a:rPr>
              <a:t>-&gt; “</a:t>
            </a:r>
            <a:r>
              <a:rPr lang="ko-KR" altLang="en-US" sz="1600" i="0" dirty="0">
                <a:latin typeface="+mn-ea"/>
              </a:rPr>
              <a:t>저 사람이 못 생겼다는 뜻이죠</a:t>
            </a:r>
            <a:r>
              <a:rPr lang="en-US" altLang="ko-KR" sz="1600" i="0" dirty="0">
                <a:latin typeface="+mn-ea"/>
              </a:rPr>
              <a:t>?”</a:t>
            </a:r>
          </a:p>
          <a:p>
            <a:pPr marL="0" indent="0">
              <a:buNone/>
            </a:pPr>
            <a:r>
              <a:rPr lang="en-US" altLang="ko-KR" sz="1600" dirty="0">
                <a:latin typeface="+mn-ea"/>
              </a:rPr>
              <a:t>3.     </a:t>
            </a:r>
            <a:r>
              <a:rPr lang="ko-KR" altLang="en-US" sz="1600" dirty="0">
                <a:latin typeface="+mn-ea"/>
              </a:rPr>
              <a:t>상대가 사용한 부적절한 단어를 그대로 사용해 들려주는 것이다</a:t>
            </a:r>
            <a:r>
              <a:rPr lang="en-US" altLang="ko-KR" sz="1600" dirty="0">
                <a:latin typeface="+mn-ea"/>
              </a:rPr>
              <a:t>.</a:t>
            </a:r>
          </a:p>
          <a:p>
            <a:pPr lvl="1">
              <a:buFontTx/>
              <a:buChar char="-"/>
            </a:pPr>
            <a:r>
              <a:rPr lang="en-US" altLang="ko-KR" sz="1600" i="0" dirty="0">
                <a:latin typeface="+mn-ea"/>
              </a:rPr>
              <a:t>“</a:t>
            </a:r>
            <a:r>
              <a:rPr lang="ko-KR" altLang="en-US" sz="1600" i="0" dirty="0">
                <a:latin typeface="+mn-ea"/>
              </a:rPr>
              <a:t>가슴이 작은데 왜 브래지어를 해</a:t>
            </a:r>
            <a:r>
              <a:rPr lang="en-US" altLang="ko-KR" sz="1600" i="0" dirty="0">
                <a:latin typeface="+mn-ea"/>
              </a:rPr>
              <a:t>?” -&gt; “</a:t>
            </a:r>
            <a:r>
              <a:rPr lang="ko-KR" altLang="en-US" sz="1600" i="0" dirty="0">
                <a:latin typeface="+mn-ea"/>
              </a:rPr>
              <a:t>그럼 오빠는 왜 팬티 입어</a:t>
            </a:r>
            <a:r>
              <a:rPr lang="en-US" altLang="ko-KR" sz="1600" i="0" dirty="0">
                <a:latin typeface="+mn-ea"/>
              </a:rPr>
              <a:t>?”</a:t>
            </a:r>
          </a:p>
          <a:p>
            <a:pPr lvl="1">
              <a:buFontTx/>
              <a:buChar char="-"/>
            </a:pPr>
            <a:r>
              <a:rPr lang="ko-KR" altLang="en-US" sz="1600" i="0" dirty="0">
                <a:latin typeface="+mn-ea"/>
              </a:rPr>
              <a:t>이상한 논리로 상대를 공격하는 사람들에게는 역지사지를 경험하게 할 필요가 있다</a:t>
            </a:r>
            <a:r>
              <a:rPr lang="en-US" altLang="ko-KR" sz="1600" i="0" dirty="0">
                <a:latin typeface="+mn-ea"/>
              </a:rPr>
              <a:t>.</a:t>
            </a:r>
          </a:p>
          <a:p>
            <a:pPr marL="0" indent="0">
              <a:buNone/>
            </a:pPr>
            <a:r>
              <a:rPr lang="en-US" altLang="ko-KR" sz="1600" dirty="0">
                <a:latin typeface="+mn-ea"/>
              </a:rPr>
              <a:t>4.     </a:t>
            </a:r>
            <a:r>
              <a:rPr lang="ko-KR" altLang="en-US" sz="1600" dirty="0">
                <a:latin typeface="+mn-ea"/>
              </a:rPr>
              <a:t>무성의하게 반응하는 것이다</a:t>
            </a:r>
            <a:r>
              <a:rPr lang="en-US" altLang="ko-KR" sz="1600" dirty="0">
                <a:latin typeface="+mn-ea"/>
              </a:rPr>
              <a:t>.</a:t>
            </a:r>
          </a:p>
          <a:p>
            <a:pPr lvl="1">
              <a:buFontTx/>
              <a:buChar char="-"/>
            </a:pPr>
            <a:r>
              <a:rPr lang="ko-KR" altLang="en-US" sz="1600" i="0" dirty="0">
                <a:latin typeface="+mn-ea"/>
              </a:rPr>
              <a:t>육아 전문가들은 아이가 지속적으로 떼를 쓴다면 달래 </a:t>
            </a:r>
            <a:r>
              <a:rPr lang="ko-KR" altLang="en-US" sz="1600" i="0" dirty="0" err="1">
                <a:latin typeface="+mn-ea"/>
              </a:rPr>
              <a:t>주지말고</a:t>
            </a:r>
            <a:r>
              <a:rPr lang="ko-KR" altLang="en-US" sz="1600" i="0" dirty="0">
                <a:latin typeface="+mn-ea"/>
              </a:rPr>
              <a:t> 가만히 쳐다보거나 그 자리를 떠나는 것도 방법이라고 한다</a:t>
            </a:r>
            <a:r>
              <a:rPr lang="en-US" altLang="ko-KR" sz="1600" i="0" dirty="0">
                <a:latin typeface="+mn-ea"/>
              </a:rPr>
              <a:t>.</a:t>
            </a:r>
          </a:p>
          <a:p>
            <a:pPr marL="0" indent="0">
              <a:buNone/>
            </a:pPr>
            <a:r>
              <a:rPr lang="en-US" altLang="ko-KR" sz="1600" dirty="0">
                <a:latin typeface="+mn-ea"/>
              </a:rPr>
              <a:t>5.     </a:t>
            </a:r>
            <a:r>
              <a:rPr lang="ko-KR" altLang="en-US" sz="1600" dirty="0" err="1">
                <a:latin typeface="+mn-ea"/>
              </a:rPr>
              <a:t>유머러스하게</a:t>
            </a:r>
            <a:r>
              <a:rPr lang="ko-KR" altLang="en-US" sz="1600" dirty="0">
                <a:latin typeface="+mn-ea"/>
              </a:rPr>
              <a:t> 대답하는 것이다</a:t>
            </a:r>
            <a:r>
              <a:rPr lang="en-US" altLang="ko-KR" sz="1600" dirty="0">
                <a:latin typeface="+mn-ea"/>
              </a:rPr>
              <a:t>. (</a:t>
            </a:r>
            <a:r>
              <a:rPr lang="ko-KR" altLang="en-US" sz="1600" dirty="0">
                <a:latin typeface="+mn-ea"/>
              </a:rPr>
              <a:t>경험과 내공이 필요하다</a:t>
            </a:r>
            <a:r>
              <a:rPr lang="en-US" altLang="ko-KR" sz="1600" dirty="0">
                <a:latin typeface="+mn-ea"/>
              </a:rPr>
              <a:t>)</a:t>
            </a:r>
          </a:p>
          <a:p>
            <a:pPr lvl="1">
              <a:buFontTx/>
              <a:buChar char="-"/>
            </a:pPr>
            <a:r>
              <a:rPr lang="ko-KR" altLang="en-US" sz="1600" i="0" dirty="0">
                <a:latin typeface="+mn-ea"/>
              </a:rPr>
              <a:t>애정은 없고 자기 자랑만 하는 잔소리를 들으면 </a:t>
            </a:r>
            <a:r>
              <a:rPr lang="en-US" altLang="ko-KR" sz="1600" i="0" dirty="0">
                <a:latin typeface="+mn-ea"/>
              </a:rPr>
              <a:t>“</a:t>
            </a:r>
            <a:r>
              <a:rPr lang="ko-KR" altLang="en-US" sz="1600" i="0" dirty="0">
                <a:latin typeface="+mn-ea"/>
              </a:rPr>
              <a:t>요즘 잔소리하려면 선불 주고 해야 </a:t>
            </a:r>
            <a:r>
              <a:rPr lang="ko-KR" altLang="en-US" sz="1600" i="0" dirty="0" err="1">
                <a:latin typeface="+mn-ea"/>
              </a:rPr>
              <a:t>한다던데요</a:t>
            </a:r>
            <a:r>
              <a:rPr lang="en-US" altLang="ko-KR" sz="1600" i="0" dirty="0">
                <a:latin typeface="+mn-ea"/>
              </a:rPr>
              <a:t>?”</a:t>
            </a:r>
          </a:p>
          <a:p>
            <a:pPr>
              <a:buFontTx/>
              <a:buChar char="-"/>
            </a:pPr>
            <a:endParaRPr lang="en-US" altLang="ko-KR" sz="1600" dirty="0">
              <a:latin typeface="+mn-ea"/>
            </a:endParaRPr>
          </a:p>
          <a:p>
            <a:pPr marL="0" indent="0">
              <a:buNone/>
            </a:pPr>
            <a:endParaRPr lang="en-US" altLang="ko-KR" sz="1600" dirty="0">
              <a:latin typeface="+mn-ea"/>
            </a:endParaRP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2254739-261A-4FDA-B84D-7B2108D97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BAA4ADB-6F30-4CCD-A551-01713D811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(</a:t>
            </a:r>
            <a:r>
              <a:rPr lang="ko-KR" altLang="en-US" dirty="0"/>
              <a:t>주</a:t>
            </a:r>
            <a:r>
              <a:rPr lang="en-US" altLang="ko-KR" dirty="0"/>
              <a:t>)</a:t>
            </a:r>
            <a:r>
              <a:rPr lang="en-US" dirty="0"/>
              <a:t>SCG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5355A6E-ADD5-423A-9CB2-78805957F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26</a:t>
            </a:fld>
            <a:r>
              <a:rPr lang="en-US" dirty="0"/>
              <a:t>/29</a:t>
            </a:r>
          </a:p>
        </p:txBody>
      </p:sp>
    </p:spTree>
    <p:extLst>
      <p:ext uri="{BB962C8B-B14F-4D97-AF65-F5344CB8AC3E}">
        <p14:creationId xmlns:p14="http://schemas.microsoft.com/office/powerpoint/2010/main" val="2875397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9C0488C-FA19-4DCC-9F43-FB8CC7C67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00150"/>
            <a:ext cx="9601200" cy="4667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1600" dirty="0"/>
              <a:t>나에게 피해를 주는 사람들을 자꾸 참으면 내가 </a:t>
            </a:r>
            <a:r>
              <a:rPr lang="ko-KR" altLang="en-US" sz="1600" dirty="0" err="1"/>
              <a:t>무기력해진다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r>
              <a:rPr lang="ko-KR" altLang="en-US" sz="1600" dirty="0"/>
              <a:t>무례한 사람을 만난다면 피하는 게 능사가 아니다</a:t>
            </a:r>
            <a:r>
              <a:rPr lang="en-US" altLang="ko-KR" sz="1600" dirty="0"/>
              <a:t>. </a:t>
            </a:r>
            <a:r>
              <a:rPr lang="ko-KR" altLang="en-US" sz="1600" dirty="0"/>
              <a:t>나만의 대처법을 갖춰야 한다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인류는 약자가 강자에게 </a:t>
            </a:r>
            <a:r>
              <a:rPr lang="en-US" altLang="ko-KR" sz="1600" dirty="0"/>
              <a:t>“</a:t>
            </a:r>
            <a:r>
              <a:rPr lang="ko-KR" altLang="en-US" sz="1600" dirty="0"/>
              <a:t>아무리 그래도 이건 아니지 않나</a:t>
            </a:r>
            <a:r>
              <a:rPr lang="en-US" altLang="ko-KR" sz="1600" dirty="0"/>
              <a:t>?”</a:t>
            </a:r>
            <a:r>
              <a:rPr lang="ko-KR" altLang="en-US" sz="1600" dirty="0"/>
              <a:t>라고 함으로써 </a:t>
            </a: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이전 세대와 구별되는 문화를 만들어 냈다</a:t>
            </a:r>
            <a:r>
              <a:rPr lang="en-US" altLang="ko-KR" sz="1600" dirty="0"/>
              <a:t>.</a:t>
            </a:r>
          </a:p>
          <a:p>
            <a:endParaRPr lang="ko-KR" altLang="en-US" sz="1600" dirty="0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AB43F41-F2B5-434E-80B5-F55EA4CD2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905723D-4B2B-4B14-9A98-968781B8C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F64F62A-2D89-4F69-841B-D1DE58690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27</a:t>
            </a:fld>
            <a:r>
              <a:rPr lang="en-US" dirty="0"/>
              <a:t>/29</a:t>
            </a:r>
          </a:p>
        </p:txBody>
      </p:sp>
    </p:spTree>
    <p:extLst>
      <p:ext uri="{BB962C8B-B14F-4D97-AF65-F5344CB8AC3E}">
        <p14:creationId xmlns:p14="http://schemas.microsoft.com/office/powerpoint/2010/main" val="23635887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86991F2-EEEE-425E-BBED-2961C11DC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19150"/>
            <a:ext cx="9601200" cy="5048250"/>
          </a:xfrm>
        </p:spPr>
        <p:txBody>
          <a:bodyPr>
            <a:noAutofit/>
          </a:bodyPr>
          <a:lstStyle/>
          <a:p>
            <a:r>
              <a:rPr lang="ko-KR" altLang="en-US" sz="1600" dirty="0">
                <a:latin typeface="+mn-ea"/>
              </a:rPr>
              <a:t>다른 사람의 말을 넘 </a:t>
            </a:r>
            <a:r>
              <a:rPr lang="ko-KR" altLang="en-US" sz="1600" dirty="0" err="1">
                <a:latin typeface="+mn-ea"/>
              </a:rPr>
              <a:t>믿지마</a:t>
            </a:r>
            <a:endParaRPr lang="en-US" altLang="ko-KR" sz="1600" dirty="0">
              <a:latin typeface="+mn-ea"/>
            </a:endParaRPr>
          </a:p>
          <a:p>
            <a:pPr marL="0" indent="0">
              <a:buNone/>
            </a:pPr>
            <a:endParaRPr lang="en-US" altLang="ko-KR" sz="1600" dirty="0">
              <a:latin typeface="+mn-ea"/>
            </a:endParaRPr>
          </a:p>
          <a:p>
            <a:pPr marL="0" indent="0">
              <a:buNone/>
            </a:pPr>
            <a:r>
              <a:rPr lang="en-US" altLang="ko-KR" sz="1600" dirty="0">
                <a:latin typeface="+mn-ea"/>
              </a:rPr>
              <a:t>&lt;</a:t>
            </a:r>
            <a:r>
              <a:rPr lang="ko-KR" altLang="en-US" sz="1600" dirty="0" err="1">
                <a:latin typeface="+mn-ea"/>
              </a:rPr>
              <a:t>라라랜드</a:t>
            </a:r>
            <a:r>
              <a:rPr lang="en-US" altLang="ko-KR" sz="1600" dirty="0">
                <a:latin typeface="+mn-ea"/>
              </a:rPr>
              <a:t>&gt;, &lt;</a:t>
            </a:r>
            <a:r>
              <a:rPr lang="ko-KR" altLang="en-US" sz="1600" dirty="0" err="1">
                <a:latin typeface="+mn-ea"/>
              </a:rPr>
              <a:t>위플래쉬</a:t>
            </a:r>
            <a:r>
              <a:rPr lang="en-US" altLang="ko-KR" sz="1600" dirty="0">
                <a:latin typeface="+mn-ea"/>
              </a:rPr>
              <a:t>&gt; </a:t>
            </a:r>
            <a:r>
              <a:rPr lang="ko-KR" altLang="en-US" sz="1600" dirty="0">
                <a:latin typeface="+mn-ea"/>
              </a:rPr>
              <a:t>다미엔 감독</a:t>
            </a:r>
            <a:endParaRPr lang="en-US" altLang="ko-KR" sz="1600" dirty="0">
              <a:latin typeface="+mn-ea"/>
            </a:endParaRPr>
          </a:p>
          <a:p>
            <a:pPr marL="0" indent="0">
              <a:buNone/>
            </a:pPr>
            <a:r>
              <a:rPr lang="en-US" altLang="ko-KR" sz="1600" dirty="0">
                <a:latin typeface="+mn-ea"/>
              </a:rPr>
              <a:t>&lt;</a:t>
            </a:r>
            <a:r>
              <a:rPr lang="ko-KR" altLang="en-US" sz="1600" dirty="0">
                <a:latin typeface="+mn-ea"/>
              </a:rPr>
              <a:t>범죄의 재구성</a:t>
            </a:r>
            <a:r>
              <a:rPr lang="en-US" altLang="ko-KR" sz="1600" dirty="0">
                <a:latin typeface="+mn-ea"/>
              </a:rPr>
              <a:t>&gt;,&lt;</a:t>
            </a:r>
            <a:r>
              <a:rPr lang="ko-KR" altLang="en-US" sz="1600" dirty="0" err="1">
                <a:latin typeface="+mn-ea"/>
              </a:rPr>
              <a:t>타짜</a:t>
            </a:r>
            <a:r>
              <a:rPr lang="en-US" altLang="ko-KR" sz="1600" dirty="0">
                <a:latin typeface="+mn-ea"/>
              </a:rPr>
              <a:t>&gt;,&lt;</a:t>
            </a:r>
            <a:r>
              <a:rPr lang="ko-KR" altLang="en-US" sz="1600" dirty="0">
                <a:latin typeface="+mn-ea"/>
              </a:rPr>
              <a:t>도둑들</a:t>
            </a:r>
            <a:r>
              <a:rPr lang="en-US" altLang="ko-KR" sz="1600" dirty="0">
                <a:latin typeface="+mn-ea"/>
              </a:rPr>
              <a:t>&gt;,&lt;</a:t>
            </a:r>
            <a:r>
              <a:rPr lang="ko-KR" altLang="en-US" sz="1600" dirty="0">
                <a:latin typeface="+mn-ea"/>
              </a:rPr>
              <a:t>암살</a:t>
            </a:r>
            <a:r>
              <a:rPr lang="en-US" altLang="ko-KR" sz="1600" dirty="0">
                <a:latin typeface="+mn-ea"/>
              </a:rPr>
              <a:t>&gt; </a:t>
            </a:r>
            <a:r>
              <a:rPr lang="ko-KR" altLang="en-US" sz="1600" dirty="0">
                <a:latin typeface="+mn-ea"/>
              </a:rPr>
              <a:t>최동훈 감독</a:t>
            </a:r>
            <a:endParaRPr lang="en-US" altLang="ko-KR" sz="1600" dirty="0">
              <a:latin typeface="+mn-ea"/>
            </a:endParaRPr>
          </a:p>
          <a:p>
            <a:pPr marL="0" indent="0">
              <a:buNone/>
            </a:pPr>
            <a:r>
              <a:rPr lang="en-US" altLang="ko-KR" sz="1600" dirty="0">
                <a:latin typeface="+mn-ea"/>
              </a:rPr>
              <a:t>“ </a:t>
            </a:r>
            <a:r>
              <a:rPr lang="ko-KR" altLang="en-US" sz="1600" dirty="0">
                <a:latin typeface="+mn-ea"/>
              </a:rPr>
              <a:t>주인공이 다섯 명이나 되는 인물 구성이 어색하고</a:t>
            </a:r>
            <a:r>
              <a:rPr lang="en-US" altLang="ko-KR" sz="1600" dirty="0">
                <a:latin typeface="+mn-ea"/>
              </a:rPr>
              <a:t>, </a:t>
            </a:r>
            <a:r>
              <a:rPr lang="ko-KR" altLang="en-US" sz="1600" dirty="0">
                <a:latin typeface="+mn-ea"/>
              </a:rPr>
              <a:t>대사에 비속어가 너무 많다“</a:t>
            </a:r>
            <a:endParaRPr lang="en-US" altLang="ko-KR" sz="1600" dirty="0">
              <a:latin typeface="+mn-ea"/>
            </a:endParaRPr>
          </a:p>
          <a:p>
            <a:pPr marL="0" indent="0">
              <a:buNone/>
            </a:pPr>
            <a:r>
              <a:rPr lang="en-US" altLang="ko-KR" sz="1600" dirty="0">
                <a:latin typeface="+mn-ea"/>
              </a:rPr>
              <a:t>“</a:t>
            </a:r>
            <a:r>
              <a:rPr lang="ko-KR" altLang="en-US" sz="1600" dirty="0">
                <a:latin typeface="+mn-ea"/>
              </a:rPr>
              <a:t>뮤지컬 영화는 안된다</a:t>
            </a:r>
            <a:r>
              <a:rPr lang="en-US" altLang="ko-KR" sz="1600" dirty="0">
                <a:latin typeface="+mn-ea"/>
              </a:rPr>
              <a:t>, </a:t>
            </a:r>
            <a:r>
              <a:rPr lang="ko-KR" altLang="en-US" sz="1600" dirty="0">
                <a:latin typeface="+mn-ea"/>
              </a:rPr>
              <a:t>결말을 사람들이 좋아하는 </a:t>
            </a:r>
            <a:r>
              <a:rPr lang="ko-KR" altLang="en-US" sz="1600" dirty="0" err="1">
                <a:latin typeface="+mn-ea"/>
              </a:rPr>
              <a:t>해피엔딩으로</a:t>
            </a:r>
            <a:r>
              <a:rPr lang="ko-KR" altLang="en-US" sz="1600" dirty="0">
                <a:latin typeface="+mn-ea"/>
              </a:rPr>
              <a:t> 바꾸자“</a:t>
            </a:r>
            <a:endParaRPr lang="en-US" altLang="ko-KR" sz="1600" dirty="0">
              <a:latin typeface="+mn-ea"/>
            </a:endParaRPr>
          </a:p>
          <a:p>
            <a:pPr marL="0" indent="0">
              <a:buNone/>
            </a:pPr>
            <a:endParaRPr lang="en-US" altLang="ko-KR" sz="1600" dirty="0">
              <a:latin typeface="+mn-ea"/>
            </a:endParaRPr>
          </a:p>
          <a:p>
            <a:pPr marL="0" indent="0">
              <a:buNone/>
            </a:pPr>
            <a:r>
              <a:rPr lang="ko-KR" altLang="en-US" sz="1600" dirty="0">
                <a:latin typeface="+mn-ea"/>
              </a:rPr>
              <a:t>재능이 있고 </a:t>
            </a:r>
            <a:r>
              <a:rPr lang="ko-KR" altLang="en-US" sz="1600" dirty="0" err="1">
                <a:latin typeface="+mn-ea"/>
              </a:rPr>
              <a:t>없고가</a:t>
            </a:r>
            <a:r>
              <a:rPr lang="ko-KR" altLang="en-US" sz="1600" dirty="0">
                <a:latin typeface="+mn-ea"/>
              </a:rPr>
              <a:t> </a:t>
            </a:r>
            <a:r>
              <a:rPr lang="ko-KR" altLang="en-US" sz="1600" dirty="0" err="1">
                <a:latin typeface="+mn-ea"/>
              </a:rPr>
              <a:t>중요한게</a:t>
            </a:r>
            <a:r>
              <a:rPr lang="ko-KR" altLang="en-US" sz="1600" dirty="0">
                <a:latin typeface="+mn-ea"/>
              </a:rPr>
              <a:t> 아니고 스스로 있다고 생각하는 그 믿음이 중요한 거다</a:t>
            </a:r>
            <a:r>
              <a:rPr lang="en-US" altLang="ko-KR" sz="1600" dirty="0">
                <a:latin typeface="+mn-ea"/>
              </a:rPr>
              <a:t>.</a:t>
            </a:r>
          </a:p>
          <a:p>
            <a:pPr marL="0" indent="0">
              <a:buNone/>
            </a:pPr>
            <a:endParaRPr lang="en-US" altLang="ko-KR" sz="1600" dirty="0">
              <a:latin typeface="+mn-ea"/>
            </a:endParaRPr>
          </a:p>
          <a:p>
            <a:pPr marL="0" indent="0">
              <a:buNone/>
            </a:pPr>
            <a:r>
              <a:rPr lang="ko-KR" altLang="en-US" sz="1600" dirty="0">
                <a:latin typeface="+mn-ea"/>
              </a:rPr>
              <a:t>남들이 지적하는 말을 듣고 단점을 없애는 부분만 집중하다 보면 장점도 함께 없어지고 만다</a:t>
            </a:r>
            <a:r>
              <a:rPr lang="en-US" altLang="ko-KR" sz="1600" dirty="0">
                <a:latin typeface="+mn-ea"/>
              </a:rPr>
              <a:t>. </a:t>
            </a:r>
            <a:r>
              <a:rPr lang="ko-KR" altLang="en-US" sz="1600" dirty="0">
                <a:latin typeface="+mn-ea"/>
              </a:rPr>
              <a:t>우리가  어떤 사람을 좋아할 때</a:t>
            </a:r>
            <a:r>
              <a:rPr lang="en-US" altLang="ko-KR" sz="1600" dirty="0">
                <a:latin typeface="+mn-ea"/>
              </a:rPr>
              <a:t>, </a:t>
            </a:r>
            <a:r>
              <a:rPr lang="ko-KR" altLang="en-US" sz="1600" dirty="0">
                <a:latin typeface="+mn-ea"/>
              </a:rPr>
              <a:t>단점이 있더라도 특정한 장점이 크게 발휘되는 사람을 보고 매력적이라고 느끼는 경우가 많지 않는가</a:t>
            </a:r>
            <a:r>
              <a:rPr lang="en-US" altLang="ko-KR" sz="1600" dirty="0">
                <a:latin typeface="+mn-ea"/>
              </a:rPr>
              <a:t>?</a:t>
            </a:r>
          </a:p>
          <a:p>
            <a:pPr marL="0" indent="0">
              <a:buNone/>
            </a:pPr>
            <a:endParaRPr lang="en-US" altLang="ko-KR" sz="1600" dirty="0">
              <a:latin typeface="+mn-ea"/>
            </a:endParaRPr>
          </a:p>
          <a:p>
            <a:pPr marL="0" indent="0">
              <a:buNone/>
            </a:pPr>
            <a:r>
              <a:rPr lang="ko-KR" altLang="en-US" sz="1600" dirty="0">
                <a:latin typeface="+mn-ea"/>
              </a:rPr>
              <a:t>원래 반짝거렸던 것들을 </a:t>
            </a:r>
            <a:r>
              <a:rPr lang="en-US" altLang="ko-KR" sz="1600" dirty="0">
                <a:latin typeface="+mn-ea"/>
              </a:rPr>
              <a:t>‘</a:t>
            </a:r>
            <a:r>
              <a:rPr lang="ko-KR" altLang="en-US" sz="1600" dirty="0">
                <a:latin typeface="+mn-ea"/>
              </a:rPr>
              <a:t>다른 사람들이 좋아할 만한 </a:t>
            </a:r>
            <a:r>
              <a:rPr lang="ko-KR" altLang="en-US" sz="1600" dirty="0" err="1">
                <a:latin typeface="+mn-ea"/>
              </a:rPr>
              <a:t>것들＇로</a:t>
            </a:r>
            <a:r>
              <a:rPr lang="ko-KR" altLang="en-US" sz="1600" dirty="0">
                <a:latin typeface="+mn-ea"/>
              </a:rPr>
              <a:t> 수정하다 보면 결국 그것은 아무도 좋아하지 않게 되어버린다</a:t>
            </a:r>
            <a:r>
              <a:rPr lang="en-US" altLang="ko-KR" sz="1600" dirty="0">
                <a:latin typeface="+mn-ea"/>
              </a:rPr>
              <a:t>.</a:t>
            </a:r>
          </a:p>
          <a:p>
            <a:pPr marL="0" indent="0">
              <a:buNone/>
            </a:pPr>
            <a:endParaRPr lang="ko-KR" altLang="en-US" sz="1600" dirty="0">
              <a:latin typeface="+mn-ea"/>
            </a:endParaRP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38AB711-93A9-4339-A7A1-729830E2C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08BCD3F-45A6-45CC-BEA5-4C0EDE7CD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870E6BB-9153-4C9F-AC1A-9CF2C2C24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28</a:t>
            </a:fld>
            <a:r>
              <a:rPr lang="en-US" dirty="0"/>
              <a:t>/29</a:t>
            </a:r>
          </a:p>
        </p:txBody>
      </p:sp>
    </p:spTree>
    <p:extLst>
      <p:ext uri="{BB962C8B-B14F-4D97-AF65-F5344CB8AC3E}">
        <p14:creationId xmlns:p14="http://schemas.microsoft.com/office/powerpoint/2010/main" val="40307696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975F0D-B3D5-4092-8B11-E09662178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66800"/>
            <a:ext cx="9601200" cy="4800600"/>
          </a:xfrm>
        </p:spPr>
        <p:txBody>
          <a:bodyPr>
            <a:normAutofit/>
          </a:bodyPr>
          <a:lstStyle/>
          <a:p>
            <a:r>
              <a:rPr lang="ko-KR" altLang="en-US" sz="1600" dirty="0">
                <a:latin typeface="+mn-ea"/>
              </a:rPr>
              <a:t>오늘의 나를 행복하게 하는데 최선을 다할 것</a:t>
            </a:r>
            <a:endParaRPr lang="en-US" altLang="ko-KR" sz="1600" dirty="0">
              <a:latin typeface="+mn-ea"/>
            </a:endParaRPr>
          </a:p>
          <a:p>
            <a:pPr marL="0" indent="0">
              <a:buNone/>
            </a:pPr>
            <a:endParaRPr lang="en-US" altLang="ko-KR" sz="1600" dirty="0">
              <a:latin typeface="+mn-ea"/>
            </a:endParaRPr>
          </a:p>
          <a:p>
            <a:pPr marL="0" indent="0">
              <a:buNone/>
            </a:pPr>
            <a:r>
              <a:rPr lang="ko-KR" altLang="en-US" sz="1600" dirty="0">
                <a:latin typeface="+mn-ea"/>
              </a:rPr>
              <a:t>다른 사람들에게 끌려 다니는 인생을 살다가 갑자기 인생이 끝난다면 얼마나 억울할까</a:t>
            </a:r>
            <a:r>
              <a:rPr lang="en-US" altLang="ko-KR" sz="1600" dirty="0">
                <a:latin typeface="+mn-ea"/>
              </a:rPr>
              <a:t>….. </a:t>
            </a:r>
          </a:p>
          <a:p>
            <a:pPr marL="0" indent="0">
              <a:buNone/>
            </a:pPr>
            <a:r>
              <a:rPr lang="ko-KR" altLang="en-US" sz="1600" dirty="0">
                <a:latin typeface="+mn-ea"/>
              </a:rPr>
              <a:t>다른 사람의 기대에 부응하려 애쓰지 말고 내가 원하는 사람으로 살아야 한다</a:t>
            </a:r>
            <a:r>
              <a:rPr lang="en-US" altLang="ko-KR" sz="1600" dirty="0">
                <a:latin typeface="+mn-ea"/>
              </a:rPr>
              <a:t>. </a:t>
            </a:r>
            <a:r>
              <a:rPr lang="ko-KR" altLang="en-US" sz="1600" dirty="0">
                <a:latin typeface="+mn-ea"/>
              </a:rPr>
              <a:t>후회하지 않는 인생을  살기 위해서 내가 자꾸 되뇌는 것은 이것이다</a:t>
            </a:r>
            <a:r>
              <a:rPr lang="en-US" altLang="ko-KR" sz="1600" dirty="0">
                <a:latin typeface="+mn-ea"/>
              </a:rPr>
              <a:t>. </a:t>
            </a:r>
          </a:p>
          <a:p>
            <a:pPr marL="0" indent="0">
              <a:buNone/>
            </a:pPr>
            <a:endParaRPr lang="en-US" altLang="ko-KR" sz="1600" dirty="0">
              <a:latin typeface="+mn-ea"/>
            </a:endParaRPr>
          </a:p>
          <a:p>
            <a:pPr marL="0" indent="0" algn="ctr">
              <a:buNone/>
            </a:pPr>
            <a:r>
              <a:rPr lang="en-US" altLang="ko-KR" sz="1600" b="1" i="1" dirty="0">
                <a:latin typeface="+mn-ea"/>
              </a:rPr>
              <a:t>‘</a:t>
            </a:r>
            <a:r>
              <a:rPr lang="ko-KR" altLang="en-US" sz="1600" b="1" i="1" dirty="0">
                <a:latin typeface="+mn-ea"/>
              </a:rPr>
              <a:t>나의 시간과 에너지는 한정되어 있으니까 가치 없는 곳에 쓰지 말 것</a:t>
            </a:r>
            <a:r>
              <a:rPr lang="en-US" altLang="ko-KR" sz="1600" b="1" i="1" dirty="0">
                <a:latin typeface="+mn-ea"/>
              </a:rPr>
              <a:t>, </a:t>
            </a:r>
          </a:p>
          <a:p>
            <a:pPr marL="0" indent="0" algn="ctr">
              <a:buNone/>
            </a:pPr>
            <a:r>
              <a:rPr lang="ko-KR" altLang="en-US" sz="1600" b="1" i="1" dirty="0">
                <a:latin typeface="+mn-ea"/>
              </a:rPr>
              <a:t>오늘의 나를 행복하게 하는데 최선을 다할 것</a:t>
            </a:r>
            <a:r>
              <a:rPr lang="en-US" altLang="ko-KR" sz="1600" b="1" i="1" dirty="0">
                <a:latin typeface="+mn-ea"/>
              </a:rPr>
              <a:t>.’</a:t>
            </a:r>
            <a:endParaRPr lang="ko-KR" altLang="en-US" sz="1600" b="1" i="1" dirty="0">
              <a:latin typeface="+mn-ea"/>
            </a:endParaRP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839893F-4C29-4F7B-8289-B5A7A6032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897CE8E-44B9-426B-A029-6F32FC28E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710837F-188E-4A6B-B5A3-6668DB16E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29</a:t>
            </a:fld>
            <a:r>
              <a:rPr lang="en-US" dirty="0"/>
              <a:t>/29</a:t>
            </a:r>
          </a:p>
        </p:txBody>
      </p:sp>
    </p:spTree>
    <p:extLst>
      <p:ext uri="{BB962C8B-B14F-4D97-AF65-F5344CB8AC3E}">
        <p14:creationId xmlns:p14="http://schemas.microsoft.com/office/powerpoint/2010/main" val="4085753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7D14720-AB17-42E4-9869-651B70BCF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2" y="439208"/>
            <a:ext cx="9601196" cy="484718"/>
          </a:xfrm>
        </p:spPr>
        <p:txBody>
          <a:bodyPr>
            <a:normAutofit/>
          </a:bodyPr>
          <a:lstStyle/>
          <a:p>
            <a:pPr algn="l"/>
            <a:r>
              <a:rPr lang="ko-KR" altLang="en-US" sz="2400" dirty="0"/>
              <a:t>목차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BE13F41-D243-438E-A234-C299116DC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3476" y="1019175"/>
            <a:ext cx="9515474" cy="46471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1400" b="1" dirty="0"/>
              <a:t>PART 1. </a:t>
            </a:r>
            <a:r>
              <a:rPr lang="ko-KR" altLang="en-US" sz="1400" b="1" dirty="0"/>
              <a:t>착한 사람이 될 필요 없어</a:t>
            </a:r>
            <a:r>
              <a:rPr lang="ko-KR" altLang="en-US" sz="1400" dirty="0"/>
              <a:t> </a:t>
            </a:r>
            <a:br>
              <a:rPr lang="ko-KR" altLang="en-US" sz="1400" dirty="0"/>
            </a:br>
            <a:r>
              <a:rPr lang="ko-KR" altLang="en-US" sz="1400" dirty="0" err="1"/>
              <a:t>갑질은</a:t>
            </a:r>
            <a:r>
              <a:rPr lang="ko-KR" altLang="en-US" sz="1400" dirty="0"/>
              <a:t> 계속된다</a:t>
            </a:r>
            <a:r>
              <a:rPr lang="en-US" altLang="ko-KR" sz="1400" dirty="0"/>
              <a:t>, </a:t>
            </a:r>
            <a:r>
              <a:rPr lang="ko-KR" altLang="en-US" sz="1400" dirty="0"/>
              <a:t>멈추라고 하지 않으면 </a:t>
            </a:r>
            <a:br>
              <a:rPr lang="ko-KR" altLang="en-US" sz="1400" dirty="0"/>
            </a:br>
            <a:r>
              <a:rPr lang="ko-KR" altLang="en-US" sz="1400" dirty="0"/>
              <a:t>당당하다는 표현이 불편한 이유 </a:t>
            </a:r>
            <a:br>
              <a:rPr lang="ko-KR" altLang="en-US" sz="1400" dirty="0"/>
            </a:br>
            <a:r>
              <a:rPr lang="ko-KR" altLang="en-US" sz="1400" dirty="0"/>
              <a:t>자고만 싶나요</a:t>
            </a:r>
            <a:r>
              <a:rPr lang="en-US" altLang="ko-KR" sz="1400" dirty="0"/>
              <a:t>? </a:t>
            </a:r>
            <a:r>
              <a:rPr lang="ko-KR" altLang="en-US" sz="1400" dirty="0"/>
              <a:t>많이 먹나요</a:t>
            </a:r>
            <a:r>
              <a:rPr lang="en-US" altLang="ko-KR" sz="1400" dirty="0"/>
              <a:t>? </a:t>
            </a:r>
            <a:r>
              <a:rPr lang="ko-KR" altLang="en-US" sz="1400" dirty="0"/>
              <a:t>마음이 아픈가 보다 </a:t>
            </a:r>
            <a:br>
              <a:rPr lang="ko-KR" altLang="en-US" sz="1400" dirty="0"/>
            </a:br>
            <a:r>
              <a:rPr lang="ko-KR" altLang="en-US" sz="1400" dirty="0"/>
              <a:t>둘째 딸은 왜 항상 연애에 실패할까 </a:t>
            </a:r>
            <a:br>
              <a:rPr lang="ko-KR" altLang="en-US" sz="1400" dirty="0"/>
            </a:br>
            <a:r>
              <a:rPr lang="ko-KR" altLang="en-US" sz="1400" dirty="0"/>
              <a:t>인간관계는 시소게임과 같다 </a:t>
            </a:r>
            <a:br>
              <a:rPr lang="ko-KR" altLang="en-US" sz="1400" dirty="0"/>
            </a:br>
            <a:r>
              <a:rPr lang="ko-KR" altLang="en-US" sz="1400" dirty="0"/>
              <a:t>착한 사람이 될 필요 없어 </a:t>
            </a:r>
            <a:br>
              <a:rPr lang="ko-KR" altLang="en-US" sz="1400" dirty="0"/>
            </a:br>
            <a:r>
              <a:rPr lang="ko-KR" altLang="en-US" sz="1400" dirty="0"/>
              <a:t>후려치기 하지 마세요 </a:t>
            </a:r>
            <a:br>
              <a:rPr lang="ko-KR" altLang="en-US" sz="1400" dirty="0"/>
            </a:br>
            <a:r>
              <a:rPr lang="ko-KR" altLang="en-US" sz="1400" dirty="0"/>
              <a:t>저마다의 상처를 다독이며 산다 </a:t>
            </a:r>
            <a:br>
              <a:rPr lang="ko-KR" altLang="en-US" sz="1400" dirty="0"/>
            </a:br>
            <a:r>
              <a:rPr lang="ko-KR" altLang="en-US" sz="1400" dirty="0"/>
              <a:t>비싼 가방을 사도 행복은 딸려오지 않는다 </a:t>
            </a:r>
            <a:br>
              <a:rPr lang="ko-KR" altLang="en-US" sz="1400" dirty="0"/>
            </a:br>
            <a:r>
              <a:rPr lang="ko-KR" altLang="en-US" sz="1400" dirty="0" err="1"/>
              <a:t>혼자를</a:t>
            </a:r>
            <a:r>
              <a:rPr lang="ko-KR" altLang="en-US" sz="1400" dirty="0"/>
              <a:t> 기르는 법 </a:t>
            </a:r>
            <a:br>
              <a:rPr lang="ko-KR" altLang="en-US" sz="1400" dirty="0"/>
            </a:br>
            <a:r>
              <a:rPr lang="ko-KR" altLang="en-US" sz="1400" dirty="0"/>
              <a:t>모든 질문에 답하지 않아도 돼 </a:t>
            </a:r>
            <a:br>
              <a:rPr lang="ko-KR" altLang="en-US" sz="1400" dirty="0"/>
            </a:br>
            <a:r>
              <a:rPr lang="ko-KR" altLang="en-US" sz="1400" dirty="0"/>
              <a:t>자존감 낮은 애인과의 권태기 </a:t>
            </a:r>
            <a:br>
              <a:rPr lang="ko-KR" altLang="en-US" sz="1400" dirty="0"/>
            </a:br>
            <a:r>
              <a:rPr lang="ko-KR" altLang="en-US" sz="1400" dirty="0"/>
              <a:t>기억 보정의 함정 </a:t>
            </a:r>
            <a:endParaRPr lang="en-US" altLang="ko-KR" sz="1400" dirty="0"/>
          </a:p>
          <a:p>
            <a:pPr marL="0" indent="0">
              <a:buNone/>
            </a:pPr>
            <a:r>
              <a:rPr lang="en-US" altLang="ko-KR" sz="1400" b="1" dirty="0"/>
              <a:t>PART 2. </a:t>
            </a:r>
            <a:r>
              <a:rPr lang="ko-KR" altLang="en-US" sz="1400" b="1" dirty="0" err="1"/>
              <a:t>좋게좋게</a:t>
            </a:r>
            <a:r>
              <a:rPr lang="ko-KR" altLang="en-US" sz="1400" b="1" dirty="0"/>
              <a:t> 넘어가지 않아야 좋은 세상이 온다 </a:t>
            </a:r>
            <a:br>
              <a:rPr lang="ko-KR" altLang="en-US" sz="1400" dirty="0"/>
            </a:br>
            <a:r>
              <a:rPr lang="ko-KR" altLang="en-US" sz="1400" dirty="0"/>
              <a:t>불행하면 남에게 관심이 많아진다 </a:t>
            </a:r>
            <a:br>
              <a:rPr lang="ko-KR" altLang="en-US" sz="1400" dirty="0"/>
            </a:br>
            <a:r>
              <a:rPr lang="ko-KR" altLang="en-US" sz="1400" dirty="0" err="1"/>
              <a:t>쓸모없으면</a:t>
            </a:r>
            <a:r>
              <a:rPr lang="ko-KR" altLang="en-US" sz="1400" dirty="0"/>
              <a:t> 어때 </a:t>
            </a:r>
            <a:br>
              <a:rPr lang="ko-KR" altLang="en-US" sz="1400" dirty="0"/>
            </a:br>
            <a:r>
              <a:rPr lang="ko-KR" altLang="en-US" sz="1400" dirty="0"/>
              <a:t>너는 그 사람을 고칠 수 없어 </a:t>
            </a:r>
            <a:br>
              <a:rPr lang="ko-KR" altLang="en-US" sz="1400" dirty="0"/>
            </a:br>
            <a:r>
              <a:rPr lang="ko-KR" altLang="en-US" sz="1400" dirty="0"/>
              <a:t>모르니까</a:t>
            </a:r>
            <a:r>
              <a:rPr lang="en-US" altLang="ko-KR" sz="1400" dirty="0"/>
              <a:t>, </a:t>
            </a:r>
            <a:r>
              <a:rPr lang="ko-KR" altLang="en-US" sz="1400" dirty="0"/>
              <a:t>쉽게 비난하거나 무시하지 않는 것 </a:t>
            </a:r>
            <a:br>
              <a:rPr lang="ko-KR" altLang="en-US" sz="1400" dirty="0"/>
            </a:br>
            <a:r>
              <a:rPr lang="ko-KR" altLang="en-US" sz="1400" dirty="0"/>
              <a:t>공감 능력이 부족한 사람은 주변을 병들게 한다 </a:t>
            </a:r>
            <a:br>
              <a:rPr lang="ko-KR" altLang="en-US" sz="1400" dirty="0"/>
            </a:br>
            <a:r>
              <a:rPr lang="ko-KR" altLang="en-US" sz="1400" dirty="0"/>
              <a:t>인정받기 위해 무리할 필요 없어 </a:t>
            </a:r>
            <a:br>
              <a:rPr lang="ko-KR" altLang="en-US" sz="1400" dirty="0"/>
            </a:br>
            <a:r>
              <a:rPr lang="ko-KR" altLang="en-US" sz="1400" dirty="0"/>
              <a:t>취향 존중 부탁합니다 </a:t>
            </a:r>
            <a:br>
              <a:rPr lang="ko-KR" altLang="en-US" sz="1400" dirty="0"/>
            </a:br>
            <a:r>
              <a:rPr lang="ko-KR" altLang="en-US" sz="1400" dirty="0"/>
              <a:t>유일한 사람이 되는 비결 </a:t>
            </a:r>
            <a:br>
              <a:rPr lang="ko-KR" altLang="en-US" sz="1400" dirty="0"/>
            </a:br>
            <a:r>
              <a:rPr lang="ko-KR" altLang="en-US" sz="1400" dirty="0" err="1"/>
              <a:t>시니컬해지지만</a:t>
            </a:r>
            <a:r>
              <a:rPr lang="ko-KR" altLang="en-US" sz="1400" dirty="0"/>
              <a:t> 않으면 망해도 망하지 않아 </a:t>
            </a:r>
            <a:br>
              <a:rPr lang="ko-KR" altLang="en-US" sz="1400" dirty="0"/>
            </a:br>
            <a:r>
              <a:rPr lang="ko-KR" altLang="en-US" sz="1400" dirty="0" err="1"/>
              <a:t>좋게좋게</a:t>
            </a:r>
            <a:r>
              <a:rPr lang="ko-KR" altLang="en-US" sz="1400" dirty="0"/>
              <a:t> 넘어가지 않아야 좋은 세상이 온다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9C8A925-58F1-4B34-B008-0CD60CE53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27C923E-598B-43BB-9D47-603CA8080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38BEA3B-B30B-4331-B605-6A64483EE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3</a:t>
            </a:fld>
            <a:r>
              <a:rPr lang="en-US" dirty="0"/>
              <a:t>/29</a:t>
            </a:r>
          </a:p>
        </p:txBody>
      </p:sp>
    </p:spTree>
    <p:extLst>
      <p:ext uri="{BB962C8B-B14F-4D97-AF65-F5344CB8AC3E}">
        <p14:creationId xmlns:p14="http://schemas.microsoft.com/office/powerpoint/2010/main" val="1539141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C5238CC-6277-4CE8-AE88-EDDC45FC00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428625"/>
            <a:ext cx="9601200" cy="58102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1100" b="1" dirty="0">
                <a:latin typeface="+mn-ea"/>
              </a:rPr>
              <a:t>PART 3. </a:t>
            </a:r>
            <a:r>
              <a:rPr lang="ko-KR" altLang="en-US" sz="1100" b="1" dirty="0">
                <a:latin typeface="+mn-ea"/>
              </a:rPr>
              <a:t>자기표현의 근육을 키우는 법 </a:t>
            </a:r>
            <a:br>
              <a:rPr lang="ko-KR" altLang="en-US" sz="1100" dirty="0">
                <a:latin typeface="+mn-ea"/>
              </a:rPr>
            </a:br>
            <a:r>
              <a:rPr lang="ko-KR" altLang="en-US" sz="1100" dirty="0">
                <a:latin typeface="+mn-ea"/>
              </a:rPr>
              <a:t>인생 자체는 긍정적으로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개소리에는 단호하게</a:t>
            </a:r>
            <a:r>
              <a:rPr lang="en-US" altLang="ko-KR" sz="1100" dirty="0">
                <a:latin typeface="+mn-ea"/>
              </a:rPr>
              <a:t>! </a:t>
            </a:r>
            <a:br>
              <a:rPr lang="en-US" altLang="ko-KR" sz="1100" dirty="0">
                <a:latin typeface="+mn-ea"/>
              </a:rPr>
            </a:br>
            <a:r>
              <a:rPr lang="ko-KR" altLang="en-US" sz="1100" dirty="0">
                <a:latin typeface="+mn-ea"/>
              </a:rPr>
              <a:t>선을 자꾸 넘는 사람과 대화하는 법 </a:t>
            </a:r>
            <a:br>
              <a:rPr lang="ko-KR" altLang="en-US" sz="1100" dirty="0">
                <a:latin typeface="+mn-ea"/>
              </a:rPr>
            </a:br>
            <a:r>
              <a:rPr lang="ko-KR" altLang="en-US" sz="1100" dirty="0">
                <a:latin typeface="+mn-ea"/>
              </a:rPr>
              <a:t>그러면 안 되는 거라고 </a:t>
            </a:r>
            <a:r>
              <a:rPr lang="ko-KR" altLang="en-US" sz="1100" dirty="0" err="1">
                <a:latin typeface="+mn-ea"/>
              </a:rPr>
              <a:t>알려줘야지</a:t>
            </a:r>
            <a:r>
              <a:rPr lang="ko-KR" altLang="en-US" sz="1100" dirty="0">
                <a:latin typeface="+mn-ea"/>
              </a:rPr>
              <a:t> </a:t>
            </a:r>
            <a:br>
              <a:rPr lang="ko-KR" altLang="en-US" sz="1100" dirty="0">
                <a:latin typeface="+mn-ea"/>
              </a:rPr>
            </a:br>
            <a:r>
              <a:rPr lang="ko-KR" altLang="en-US" sz="1100" dirty="0" err="1">
                <a:latin typeface="+mn-ea"/>
              </a:rPr>
              <a:t>자화자찬하는</a:t>
            </a:r>
            <a:r>
              <a:rPr lang="ko-KR" altLang="en-US" sz="1100" dirty="0">
                <a:latin typeface="+mn-ea"/>
              </a:rPr>
              <a:t> 법을 배워야 하는 이유 </a:t>
            </a:r>
            <a:br>
              <a:rPr lang="ko-KR" altLang="en-US" sz="1100" dirty="0">
                <a:latin typeface="+mn-ea"/>
              </a:rPr>
            </a:br>
            <a:r>
              <a:rPr lang="ko-KR" altLang="en-US" sz="1100" dirty="0">
                <a:latin typeface="+mn-ea"/>
              </a:rPr>
              <a:t>단호하고 우아하게 거절하는 연습 </a:t>
            </a:r>
            <a:br>
              <a:rPr lang="ko-KR" altLang="en-US" sz="1100" dirty="0">
                <a:latin typeface="+mn-ea"/>
              </a:rPr>
            </a:br>
            <a:r>
              <a:rPr lang="ko-KR" altLang="en-US" sz="1100" dirty="0">
                <a:latin typeface="+mn-ea"/>
              </a:rPr>
              <a:t>네가 예민한 게 아니야 </a:t>
            </a:r>
            <a:br>
              <a:rPr lang="ko-KR" altLang="en-US" sz="1100" dirty="0">
                <a:latin typeface="+mn-ea"/>
              </a:rPr>
            </a:br>
            <a:r>
              <a:rPr lang="ko-KR" altLang="en-US" sz="1100" dirty="0">
                <a:latin typeface="+mn-ea"/>
              </a:rPr>
              <a:t>호의가 계속되면 권리인 줄 안다 </a:t>
            </a:r>
            <a:br>
              <a:rPr lang="ko-KR" altLang="en-US" sz="1100" dirty="0">
                <a:latin typeface="+mn-ea"/>
              </a:rPr>
            </a:br>
            <a:r>
              <a:rPr lang="ko-KR" altLang="en-US" sz="1100" dirty="0">
                <a:latin typeface="+mn-ea"/>
              </a:rPr>
              <a:t>상처에 대해 </a:t>
            </a:r>
            <a:r>
              <a:rPr lang="ko-KR" altLang="en-US" sz="1100" dirty="0" err="1">
                <a:latin typeface="+mn-ea"/>
              </a:rPr>
              <a:t>용감해져라</a:t>
            </a:r>
            <a:r>
              <a:rPr lang="ko-KR" altLang="en-US" sz="1100" dirty="0">
                <a:latin typeface="+mn-ea"/>
              </a:rPr>
              <a:t> </a:t>
            </a:r>
            <a:br>
              <a:rPr lang="ko-KR" altLang="en-US" sz="1100" dirty="0">
                <a:latin typeface="+mn-ea"/>
              </a:rPr>
            </a:br>
            <a:r>
              <a:rPr lang="ko-KR" altLang="en-US" sz="1100" dirty="0">
                <a:latin typeface="+mn-ea"/>
              </a:rPr>
              <a:t>그런 척을 하다 보면 정말 그렇게 된다 </a:t>
            </a:r>
            <a:br>
              <a:rPr lang="ko-KR" altLang="en-US" sz="1100" dirty="0">
                <a:latin typeface="+mn-ea"/>
              </a:rPr>
            </a:br>
            <a:r>
              <a:rPr lang="ko-KR" altLang="en-US" sz="1100" dirty="0">
                <a:latin typeface="+mn-ea"/>
              </a:rPr>
              <a:t>대꾸할 가치가 없을 땐 그냥 웃기 </a:t>
            </a:r>
            <a:br>
              <a:rPr lang="ko-KR" altLang="en-US" sz="1100" dirty="0">
                <a:latin typeface="+mn-ea"/>
              </a:rPr>
            </a:br>
            <a:br>
              <a:rPr lang="ko-KR" altLang="en-US" sz="1100" dirty="0">
                <a:latin typeface="+mn-ea"/>
              </a:rPr>
            </a:br>
            <a:r>
              <a:rPr lang="en-US" altLang="ko-KR" sz="1100" b="1" dirty="0">
                <a:latin typeface="+mn-ea"/>
              </a:rPr>
              <a:t>PART 4. </a:t>
            </a:r>
            <a:r>
              <a:rPr lang="ko-KR" altLang="en-US" sz="1100" b="1" dirty="0">
                <a:latin typeface="+mn-ea"/>
              </a:rPr>
              <a:t>부정적인 말에 압도당하지 않는 습관 </a:t>
            </a:r>
            <a:br>
              <a:rPr lang="ko-KR" altLang="en-US" sz="1100" dirty="0">
                <a:latin typeface="+mn-ea"/>
              </a:rPr>
            </a:br>
            <a:r>
              <a:rPr lang="ko-KR" altLang="en-US" sz="1100" dirty="0">
                <a:latin typeface="+mn-ea"/>
              </a:rPr>
              <a:t>부정적인 말에 압도당하지 않는 습관 </a:t>
            </a:r>
            <a:br>
              <a:rPr lang="ko-KR" altLang="en-US" sz="1100" dirty="0">
                <a:latin typeface="+mn-ea"/>
              </a:rPr>
            </a:br>
            <a:r>
              <a:rPr lang="ko-KR" altLang="en-US" sz="1100" dirty="0">
                <a:latin typeface="+mn-ea"/>
              </a:rPr>
              <a:t>애정 없는 비판에 일일이 상처 받지 않기 </a:t>
            </a:r>
            <a:br>
              <a:rPr lang="ko-KR" altLang="en-US" sz="1100" dirty="0">
                <a:latin typeface="+mn-ea"/>
              </a:rPr>
            </a:br>
            <a:r>
              <a:rPr lang="ko-KR" altLang="en-US" sz="1100" dirty="0">
                <a:latin typeface="+mn-ea"/>
              </a:rPr>
              <a:t>마음의 근육 키우기 </a:t>
            </a:r>
            <a:br>
              <a:rPr lang="ko-KR" altLang="en-US" sz="1100" dirty="0">
                <a:latin typeface="+mn-ea"/>
              </a:rPr>
            </a:br>
            <a:r>
              <a:rPr lang="ko-KR" altLang="en-US" sz="1100" dirty="0">
                <a:latin typeface="+mn-ea"/>
              </a:rPr>
              <a:t>자신을 신뢰하는 사람은 남의 평가에 연연하지 않는다 </a:t>
            </a:r>
            <a:br>
              <a:rPr lang="ko-KR" altLang="en-US" sz="1100" dirty="0">
                <a:latin typeface="+mn-ea"/>
              </a:rPr>
            </a:br>
            <a:r>
              <a:rPr lang="ko-KR" altLang="en-US" sz="1100" dirty="0">
                <a:latin typeface="+mn-ea"/>
              </a:rPr>
              <a:t>회사에서 멘토를 찾지 말 것 </a:t>
            </a:r>
            <a:br>
              <a:rPr lang="ko-KR" altLang="en-US" sz="1100" dirty="0">
                <a:latin typeface="+mn-ea"/>
              </a:rPr>
            </a:br>
            <a:r>
              <a:rPr lang="ko-KR" altLang="en-US" sz="1100" dirty="0">
                <a:latin typeface="+mn-ea"/>
              </a:rPr>
              <a:t>직장 상사가 안하무인이라면 </a:t>
            </a:r>
            <a:br>
              <a:rPr lang="ko-KR" altLang="en-US" sz="1100" dirty="0">
                <a:latin typeface="+mn-ea"/>
              </a:rPr>
            </a:br>
            <a:r>
              <a:rPr lang="ko-KR" altLang="en-US" sz="1100" dirty="0">
                <a:latin typeface="+mn-ea"/>
              </a:rPr>
              <a:t>자존감 도둑 떠나 보내기 </a:t>
            </a:r>
            <a:br>
              <a:rPr lang="ko-KR" altLang="en-US" sz="1100" dirty="0">
                <a:latin typeface="+mn-ea"/>
              </a:rPr>
            </a:br>
            <a:r>
              <a:rPr lang="ko-KR" altLang="en-US" sz="1100" dirty="0">
                <a:latin typeface="+mn-ea"/>
              </a:rPr>
              <a:t>가정부 되려고 결혼한 건 </a:t>
            </a:r>
            <a:r>
              <a:rPr lang="ko-KR" altLang="en-US" sz="1100" dirty="0" err="1">
                <a:latin typeface="+mn-ea"/>
              </a:rPr>
              <a:t>아니에요</a:t>
            </a:r>
            <a:r>
              <a:rPr lang="ko-KR" altLang="en-US" sz="1100" dirty="0">
                <a:latin typeface="+mn-ea"/>
              </a:rPr>
              <a:t> </a:t>
            </a:r>
            <a:br>
              <a:rPr lang="ko-KR" altLang="en-US" sz="1100" dirty="0">
                <a:latin typeface="+mn-ea"/>
              </a:rPr>
            </a:br>
            <a:r>
              <a:rPr lang="ko-KR" altLang="en-US" sz="1100" dirty="0">
                <a:latin typeface="+mn-ea"/>
              </a:rPr>
              <a:t>약간은 돌아이가 되면 편해 </a:t>
            </a:r>
            <a:br>
              <a:rPr lang="ko-KR" altLang="en-US" sz="1100" dirty="0">
                <a:latin typeface="+mn-ea"/>
              </a:rPr>
            </a:br>
            <a:r>
              <a:rPr lang="ko-KR" altLang="en-US" sz="1100" dirty="0">
                <a:latin typeface="+mn-ea"/>
              </a:rPr>
              <a:t>자존감을 높이는 섹스 </a:t>
            </a:r>
            <a:br>
              <a:rPr lang="ko-KR" altLang="en-US" sz="1100" dirty="0">
                <a:latin typeface="+mn-ea"/>
              </a:rPr>
            </a:br>
            <a:br>
              <a:rPr lang="ko-KR" altLang="en-US" sz="1100" dirty="0">
                <a:latin typeface="+mn-ea"/>
              </a:rPr>
            </a:br>
            <a:r>
              <a:rPr lang="en-US" altLang="ko-KR" sz="1100" b="1" dirty="0">
                <a:latin typeface="+mn-ea"/>
              </a:rPr>
              <a:t>PART 5. </a:t>
            </a:r>
            <a:r>
              <a:rPr lang="ko-KR" altLang="en-US" sz="1100" b="1" dirty="0">
                <a:latin typeface="+mn-ea"/>
              </a:rPr>
              <a:t>무례한 사람에게 웃으며 대처하는 법 </a:t>
            </a:r>
            <a:br>
              <a:rPr lang="ko-KR" altLang="en-US" sz="1100" dirty="0">
                <a:latin typeface="+mn-ea"/>
              </a:rPr>
            </a:br>
            <a:r>
              <a:rPr lang="ko-KR" altLang="en-US" sz="1100" dirty="0">
                <a:latin typeface="+mn-ea"/>
              </a:rPr>
              <a:t>무례한 사람에게 웃으며 대처하는 법 </a:t>
            </a:r>
            <a:br>
              <a:rPr lang="ko-KR" altLang="en-US" sz="1100" dirty="0">
                <a:latin typeface="+mn-ea"/>
              </a:rPr>
            </a:br>
            <a:r>
              <a:rPr lang="ko-KR" altLang="en-US" sz="1100" dirty="0">
                <a:latin typeface="+mn-ea"/>
              </a:rPr>
              <a:t>흠집이 아니라 생활 기스다 </a:t>
            </a:r>
            <a:br>
              <a:rPr lang="ko-KR" altLang="en-US" sz="1100" dirty="0">
                <a:latin typeface="+mn-ea"/>
              </a:rPr>
            </a:br>
            <a:r>
              <a:rPr lang="ko-KR" altLang="en-US" sz="1100" dirty="0">
                <a:latin typeface="+mn-ea"/>
              </a:rPr>
              <a:t>노력하지 않는 것이 최선일 때가 있다 </a:t>
            </a:r>
            <a:br>
              <a:rPr lang="ko-KR" altLang="en-US" sz="1100" dirty="0">
                <a:latin typeface="+mn-ea"/>
              </a:rPr>
            </a:br>
            <a:r>
              <a:rPr lang="ko-KR" altLang="en-US" sz="1100" dirty="0">
                <a:latin typeface="+mn-ea"/>
              </a:rPr>
              <a:t>다른 사람의 말을 너무 믿지 마 </a:t>
            </a:r>
            <a:br>
              <a:rPr lang="ko-KR" altLang="en-US" sz="1100" dirty="0">
                <a:latin typeface="+mn-ea"/>
              </a:rPr>
            </a:br>
            <a:r>
              <a:rPr lang="ko-KR" altLang="en-US" sz="1100" dirty="0">
                <a:latin typeface="+mn-ea"/>
              </a:rPr>
              <a:t>사람 졸업식</a:t>
            </a:r>
            <a:r>
              <a:rPr lang="en-US" altLang="ko-KR" sz="1100" dirty="0">
                <a:latin typeface="+mn-ea"/>
              </a:rPr>
              <a:t>: </a:t>
            </a:r>
            <a:r>
              <a:rPr lang="ko-KR" altLang="en-US" sz="1100" dirty="0">
                <a:latin typeface="+mn-ea"/>
              </a:rPr>
              <a:t>헤어지면서 성장한다 </a:t>
            </a:r>
            <a:br>
              <a:rPr lang="ko-KR" altLang="en-US" sz="1100" dirty="0">
                <a:latin typeface="+mn-ea"/>
              </a:rPr>
            </a:br>
            <a:r>
              <a:rPr lang="ko-KR" altLang="en-US" sz="1100" dirty="0">
                <a:latin typeface="+mn-ea"/>
              </a:rPr>
              <a:t>둔감함을 키우는 일 </a:t>
            </a:r>
            <a:br>
              <a:rPr lang="ko-KR" altLang="en-US" sz="1100" dirty="0">
                <a:latin typeface="+mn-ea"/>
              </a:rPr>
            </a:br>
            <a:r>
              <a:rPr lang="ko-KR" altLang="en-US" sz="1100" dirty="0">
                <a:latin typeface="+mn-ea"/>
              </a:rPr>
              <a:t>오늘의 나를 행복하게 하는데 최선을 다할 것 </a:t>
            </a:r>
            <a:br>
              <a:rPr lang="ko-KR" altLang="en-US" sz="1100" dirty="0">
                <a:latin typeface="+mn-ea"/>
              </a:rPr>
            </a:br>
            <a:r>
              <a:rPr lang="ko-KR" altLang="en-US" sz="1100" dirty="0">
                <a:latin typeface="+mn-ea"/>
              </a:rPr>
              <a:t>누군가에게 자꾸만 뼈 있는 말을 하게 된다면 </a:t>
            </a:r>
            <a:br>
              <a:rPr lang="ko-KR" altLang="en-US" sz="1100" dirty="0">
                <a:latin typeface="+mn-ea"/>
              </a:rPr>
            </a:br>
            <a:r>
              <a:rPr lang="ko-KR" altLang="en-US" sz="1100" dirty="0">
                <a:latin typeface="+mn-ea"/>
              </a:rPr>
              <a:t>사람 판단은 최대한 보류하기 </a:t>
            </a:r>
            <a:br>
              <a:rPr lang="ko-KR" altLang="en-US" sz="1100" dirty="0">
                <a:latin typeface="+mn-ea"/>
              </a:rPr>
            </a:br>
            <a:r>
              <a:rPr lang="ko-KR" altLang="en-US" sz="1100" dirty="0">
                <a:latin typeface="+mn-ea"/>
              </a:rPr>
              <a:t>인맥관리에도 미니멀리즘이 필요하다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54A366-203E-4315-B9D9-E1F24C462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18D7720-A385-4476-A231-D4C57EF51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E7C7FD0-852E-4DE3-9D6A-A664582A8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4</a:t>
            </a:fld>
            <a:r>
              <a:rPr lang="en-US" dirty="0"/>
              <a:t>/29</a:t>
            </a:r>
          </a:p>
        </p:txBody>
      </p:sp>
    </p:spTree>
    <p:extLst>
      <p:ext uri="{BB962C8B-B14F-4D97-AF65-F5344CB8AC3E}">
        <p14:creationId xmlns:p14="http://schemas.microsoft.com/office/powerpoint/2010/main" val="3541964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D022C09-5156-4CC9-AAEA-F5CEB78A53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0650" y="1328737"/>
            <a:ext cx="9601200" cy="42005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600" dirty="0"/>
              <a:t>“</a:t>
            </a:r>
            <a:r>
              <a:rPr lang="ko-KR" altLang="en-US" sz="1600" dirty="0"/>
              <a:t>왜 이렇게 예민해</a:t>
            </a:r>
            <a:r>
              <a:rPr lang="en-US" altLang="ko-KR" sz="1600" dirty="0"/>
              <a:t>? </a:t>
            </a:r>
            <a:r>
              <a:rPr lang="ko-KR" altLang="en-US" sz="1600" dirty="0"/>
              <a:t>생리 중이야</a:t>
            </a:r>
            <a:r>
              <a:rPr lang="en-US" altLang="ko-KR" sz="1600" dirty="0"/>
              <a:t>?”</a:t>
            </a:r>
          </a:p>
          <a:p>
            <a:pPr marL="0" indent="0">
              <a:buNone/>
            </a:pPr>
            <a:r>
              <a:rPr lang="en-US" altLang="ko-KR" sz="1600" dirty="0"/>
              <a:t>→ “</a:t>
            </a:r>
            <a:r>
              <a:rPr lang="ko-KR" altLang="en-US" sz="1600" dirty="0"/>
              <a:t>그럼 부장님은 왜 이렇게 기분이 </a:t>
            </a:r>
            <a:r>
              <a:rPr lang="ko-KR" altLang="en-US" sz="1600" dirty="0" err="1"/>
              <a:t>좋으세요</a:t>
            </a:r>
            <a:r>
              <a:rPr lang="en-US" altLang="ko-KR" sz="1600" dirty="0"/>
              <a:t>? </a:t>
            </a:r>
            <a:r>
              <a:rPr lang="ko-KR" altLang="en-US" sz="1600" dirty="0"/>
              <a:t>오늘 몽정하셨어요</a:t>
            </a:r>
            <a:r>
              <a:rPr lang="en-US" altLang="ko-KR" sz="1600" dirty="0"/>
              <a:t>?”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en-US" altLang="ko-KR" sz="1600" dirty="0"/>
              <a:t>‘</a:t>
            </a:r>
            <a:r>
              <a:rPr lang="ko-KR" altLang="en-US" sz="1600" dirty="0"/>
              <a:t>남자 목소리가 담장을 넘으면 패가망신한다‘ </a:t>
            </a:r>
            <a:r>
              <a:rPr lang="en-US" altLang="ko-KR" sz="1600" dirty="0"/>
              <a:t>(</a:t>
            </a:r>
            <a:r>
              <a:rPr lang="ko-KR" altLang="en-US" sz="1600" dirty="0"/>
              <a:t>김숙</a:t>
            </a:r>
            <a:r>
              <a:rPr lang="en-US" altLang="ko-KR" sz="1600" dirty="0"/>
              <a:t>)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우리는 일상에서 무례한 사람을 많이 만난다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r>
              <a:rPr lang="ko-KR" altLang="en-US" sz="1600" dirty="0"/>
              <a:t>사람마다 관계마다 심리적 거리가 다르다는 점을 무시하고 갑자기 선을 훅 넘는 사람들이 있다</a:t>
            </a:r>
            <a:r>
              <a:rPr lang="en-US" altLang="ko-KR" sz="1600" dirty="0"/>
              <a:t>. </a:t>
            </a:r>
            <a:r>
              <a:rPr lang="ko-KR" altLang="en-US" sz="1600" dirty="0"/>
              <a:t>그런 이들에게 감정의 동요없이 </a:t>
            </a:r>
            <a:r>
              <a:rPr lang="en-US" altLang="ko-KR" sz="1600" dirty="0"/>
              <a:t>“ </a:t>
            </a:r>
            <a:r>
              <a:rPr lang="ko-KR" altLang="en-US" sz="1600" dirty="0"/>
              <a:t>금 밟으셨어요＂하고 알려줄 방법은    없을까</a:t>
            </a:r>
            <a:r>
              <a:rPr lang="en-US" altLang="ko-KR" sz="1600" dirty="0"/>
              <a:t>? </a:t>
            </a:r>
            <a:r>
              <a:rPr lang="ko-KR" altLang="en-US" sz="1600" dirty="0"/>
              <a:t>나에게 상처 주는 사람을 참기만  하면 스스로 무기력 해진다는 걸 알았다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/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D9F1A69-1020-4103-9E41-309D45EC2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D00D0ED-752D-4B83-9024-514B18FF4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5B8782D-6AA2-4646-B108-D695066B7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5</a:t>
            </a:fld>
            <a:r>
              <a:rPr lang="en-US" dirty="0"/>
              <a:t>/29</a:t>
            </a:r>
          </a:p>
        </p:txBody>
      </p:sp>
    </p:spTree>
    <p:extLst>
      <p:ext uri="{BB962C8B-B14F-4D97-AF65-F5344CB8AC3E}">
        <p14:creationId xmlns:p14="http://schemas.microsoft.com/office/powerpoint/2010/main" val="1199265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4E8E64F-F204-434D-9A6F-C903964F9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71476"/>
            <a:ext cx="9601200" cy="1200150"/>
          </a:xfrm>
        </p:spPr>
        <p:txBody>
          <a:bodyPr>
            <a:normAutofit/>
          </a:bodyPr>
          <a:lstStyle/>
          <a:p>
            <a:r>
              <a:rPr lang="en-US" altLang="ko-KR" sz="2400" b="1" dirty="0"/>
              <a:t>PART 1. </a:t>
            </a:r>
            <a:r>
              <a:rPr lang="ko-KR" altLang="en-US" sz="2400" b="1" dirty="0"/>
              <a:t>착한 사람이 될 필요 없어</a:t>
            </a:r>
            <a:endParaRPr lang="ko-KR" altLang="en-US" sz="2400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8B0F0E3-902D-464A-84A4-F7FD81966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47750"/>
            <a:ext cx="9601200" cy="509587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ko-KR" altLang="en-US" sz="1200" dirty="0">
                <a:latin typeface="+mn-ea"/>
              </a:rPr>
              <a:t>당당하다는 표현이 불편한 이유</a:t>
            </a:r>
            <a:endParaRPr lang="en-US" altLang="ko-KR" sz="1200" dirty="0">
              <a:latin typeface="+mn-ea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1200" dirty="0">
                <a:latin typeface="+mn-ea"/>
              </a:rPr>
              <a:t>165</a:t>
            </a:r>
            <a:r>
              <a:rPr lang="ko-KR" altLang="en-US" sz="1200" dirty="0">
                <a:latin typeface="+mn-ea"/>
              </a:rPr>
              <a:t>센티미터에 </a:t>
            </a:r>
            <a:r>
              <a:rPr lang="en-US" altLang="ko-KR" sz="1200" dirty="0">
                <a:latin typeface="+mn-ea"/>
              </a:rPr>
              <a:t>77</a:t>
            </a:r>
            <a:r>
              <a:rPr lang="ko-KR" altLang="en-US" sz="1200" dirty="0">
                <a:latin typeface="+mn-ea"/>
              </a:rPr>
              <a:t>킬로그램의 플러스 사이즈 모델 </a:t>
            </a:r>
            <a:r>
              <a:rPr lang="ko-KR" altLang="en-US" sz="1200" dirty="0" err="1">
                <a:latin typeface="+mn-ea"/>
              </a:rPr>
              <a:t>김지양씨</a:t>
            </a:r>
            <a:r>
              <a:rPr lang="en-US" altLang="ko-KR" sz="1200" dirty="0">
                <a:latin typeface="+mn-ea"/>
              </a:rPr>
              <a:t>….</a:t>
            </a:r>
            <a:r>
              <a:rPr lang="ko-KR" altLang="en-US" sz="1200" dirty="0">
                <a:latin typeface="+mn-ea"/>
              </a:rPr>
              <a:t>＇당당하고 멋지게 자기 표현을 했다‘</a:t>
            </a:r>
            <a:r>
              <a:rPr lang="en-US" altLang="ko-KR" sz="1200" dirty="0">
                <a:latin typeface="+mn-ea"/>
              </a:rPr>
              <a:t>’</a:t>
            </a:r>
            <a:r>
              <a:rPr lang="ko-KR" altLang="en-US" sz="1200" dirty="0">
                <a:latin typeface="+mn-ea"/>
              </a:rPr>
              <a:t>당당하게 무대에  올랐다‘</a:t>
            </a:r>
            <a:endParaRPr lang="en-US" altLang="ko-KR" sz="1200" dirty="0">
              <a:latin typeface="+mn-ea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altLang="ko-KR" sz="1200" dirty="0">
                <a:latin typeface="+mn-ea"/>
              </a:rPr>
              <a:t>‘</a:t>
            </a:r>
            <a:r>
              <a:rPr lang="ko-KR" altLang="en-US" sz="1200" dirty="0">
                <a:latin typeface="+mn-ea"/>
              </a:rPr>
              <a:t>당당하다</a:t>
            </a:r>
            <a:r>
              <a:rPr lang="en-US" altLang="ko-KR" sz="1200" dirty="0">
                <a:latin typeface="+mn-ea"/>
              </a:rPr>
              <a:t>’ </a:t>
            </a:r>
            <a:r>
              <a:rPr lang="ko-KR" altLang="en-US" sz="1200" dirty="0">
                <a:latin typeface="+mn-ea"/>
              </a:rPr>
              <a:t>의 사전적 의미는 남 앞에 내세울 만큼 모습이나 태도가 떳떳하다</a:t>
            </a:r>
            <a:endParaRPr lang="en-US" altLang="ko-KR" sz="1200" dirty="0">
              <a:latin typeface="+mn-ea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altLang="ko-KR" sz="900" dirty="0">
              <a:latin typeface="+mn-ea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ko-KR" altLang="en-US" sz="1200" dirty="0">
                <a:latin typeface="+mn-ea"/>
              </a:rPr>
              <a:t>아이러니하게도 </a:t>
            </a:r>
            <a:r>
              <a:rPr lang="en-US" altLang="ko-KR" sz="1200" dirty="0">
                <a:latin typeface="+mn-ea"/>
              </a:rPr>
              <a:t>“</a:t>
            </a:r>
            <a:r>
              <a:rPr lang="ko-KR" altLang="en-US" sz="1200" dirty="0">
                <a:latin typeface="+mn-ea"/>
              </a:rPr>
              <a:t>나는 당당해</a:t>
            </a:r>
            <a:r>
              <a:rPr lang="en-US" altLang="ko-KR" sz="1200" dirty="0">
                <a:latin typeface="+mn-ea"/>
              </a:rPr>
              <a:t>!”</a:t>
            </a:r>
            <a:r>
              <a:rPr lang="ko-KR" altLang="en-US" sz="1200" dirty="0">
                <a:latin typeface="+mn-ea"/>
              </a:rPr>
              <a:t>라는 말은 어떤 상황을 해명한다는 느낌이 강하다</a:t>
            </a:r>
            <a:r>
              <a:rPr lang="en-US" altLang="ko-KR" sz="1200" dirty="0">
                <a:latin typeface="+mn-ea"/>
              </a:rPr>
              <a:t>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1200" dirty="0">
                <a:latin typeface="+mn-ea"/>
              </a:rPr>
              <a:t>‘</a:t>
            </a:r>
            <a:r>
              <a:rPr lang="ko-KR" altLang="en-US" sz="1200" dirty="0" err="1">
                <a:latin typeface="+mn-ea"/>
              </a:rPr>
              <a:t>걸크러시</a:t>
            </a:r>
            <a:r>
              <a:rPr lang="en-US" altLang="ko-KR" sz="1200" dirty="0">
                <a:latin typeface="+mn-ea"/>
              </a:rPr>
              <a:t>’ </a:t>
            </a:r>
            <a:r>
              <a:rPr lang="ko-KR" altLang="en-US" sz="1200" dirty="0">
                <a:latin typeface="+mn-ea"/>
              </a:rPr>
              <a:t>여성이 여성을 선망하고 동경한다는 뜻에서 당당함이 핵심이다</a:t>
            </a:r>
            <a:r>
              <a:rPr lang="en-US" altLang="ko-KR" sz="1200" dirty="0">
                <a:latin typeface="+mn-ea"/>
              </a:rPr>
              <a:t>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ko-KR" altLang="en-US" sz="1200" dirty="0">
                <a:latin typeface="+mn-ea"/>
              </a:rPr>
              <a:t>자기표현을 적극적으로 하고 자신감 있어 보이는 여자들을 칭찬한답시고 하는 말이지만 나는 그런 특성을 가진 남자에게 </a:t>
            </a:r>
            <a:r>
              <a:rPr lang="en-US" altLang="ko-KR" sz="1200" dirty="0">
                <a:latin typeface="+mn-ea"/>
              </a:rPr>
              <a:t>‘</a:t>
            </a:r>
            <a:r>
              <a:rPr lang="ko-KR" altLang="en-US" sz="1200" dirty="0" err="1">
                <a:latin typeface="+mn-ea"/>
              </a:rPr>
              <a:t>당당하다＇고</a:t>
            </a:r>
            <a:r>
              <a:rPr lang="ko-KR" altLang="en-US" sz="1200" dirty="0">
                <a:latin typeface="+mn-ea"/>
              </a:rPr>
              <a:t>  표현하는 걸 한번도 못 봤다</a:t>
            </a:r>
            <a:r>
              <a:rPr lang="en-US" altLang="ko-KR" sz="1200" dirty="0">
                <a:latin typeface="+mn-ea"/>
              </a:rPr>
              <a:t>.</a:t>
            </a:r>
          </a:p>
          <a:p>
            <a:pPr marL="0" indent="0">
              <a:lnSpc>
                <a:spcPct val="100000"/>
              </a:lnSpc>
              <a:buNone/>
            </a:pPr>
            <a:endParaRPr lang="en-US" altLang="ko-KR" sz="1200" dirty="0">
              <a:latin typeface="+mn-ea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1200" dirty="0">
                <a:latin typeface="+mn-ea"/>
              </a:rPr>
              <a:t>‘</a:t>
            </a:r>
            <a:r>
              <a:rPr lang="ko-KR" altLang="en-US" sz="1200" dirty="0">
                <a:latin typeface="+mn-ea"/>
              </a:rPr>
              <a:t>당당한 남자＇ </a:t>
            </a:r>
            <a:endParaRPr lang="en-US" altLang="ko-KR" sz="1200" dirty="0">
              <a:latin typeface="+mn-ea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1200" dirty="0">
                <a:latin typeface="+mn-ea"/>
              </a:rPr>
              <a:t>= ‘</a:t>
            </a:r>
            <a:r>
              <a:rPr lang="ko-KR" altLang="en-US" sz="1200" dirty="0">
                <a:latin typeface="+mn-ea"/>
              </a:rPr>
              <a:t>바람 피우고도 당당한 남자‘</a:t>
            </a:r>
            <a:r>
              <a:rPr lang="en-US" altLang="ko-KR" sz="1200" dirty="0">
                <a:latin typeface="+mn-ea"/>
              </a:rPr>
              <a:t>, ‘</a:t>
            </a:r>
            <a:r>
              <a:rPr lang="ko-KR" altLang="en-US" sz="1200" dirty="0">
                <a:latin typeface="+mn-ea"/>
              </a:rPr>
              <a:t>성기 확대로 당당한 남자 되기＇ </a:t>
            </a:r>
            <a:endParaRPr lang="en-US" altLang="ko-KR" sz="1200" dirty="0">
              <a:latin typeface="+mn-ea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ko-KR" altLang="en-US" sz="1200" dirty="0">
                <a:latin typeface="+mn-ea"/>
              </a:rPr>
              <a:t>남자가 자신감 있고 자기표현을 적극적으로 하면 </a:t>
            </a:r>
            <a:r>
              <a:rPr lang="en-US" altLang="ko-KR" sz="1200" dirty="0">
                <a:latin typeface="+mn-ea"/>
              </a:rPr>
              <a:t>‘</a:t>
            </a:r>
            <a:r>
              <a:rPr lang="ko-KR" altLang="en-US" sz="1200" dirty="0" err="1">
                <a:latin typeface="+mn-ea"/>
              </a:rPr>
              <a:t>남자답다</a:t>
            </a:r>
            <a:r>
              <a:rPr lang="ko-KR" altLang="en-US" sz="1200" dirty="0">
                <a:latin typeface="+mn-ea"/>
              </a:rPr>
              <a:t>‘</a:t>
            </a:r>
            <a:r>
              <a:rPr lang="en-US" altLang="ko-KR" sz="1200" dirty="0">
                <a:latin typeface="+mn-ea"/>
              </a:rPr>
              <a:t>, ‘</a:t>
            </a:r>
            <a:r>
              <a:rPr lang="ko-KR" altLang="en-US" sz="1200" dirty="0">
                <a:latin typeface="+mn-ea"/>
              </a:rPr>
              <a:t>카리스마 있다</a:t>
            </a:r>
            <a:r>
              <a:rPr lang="en-US" altLang="ko-KR" sz="1200" dirty="0">
                <a:latin typeface="+mn-ea"/>
              </a:rPr>
              <a:t>’</a:t>
            </a:r>
            <a:r>
              <a:rPr lang="ko-KR" altLang="en-US" sz="1200" dirty="0">
                <a:latin typeface="+mn-ea"/>
              </a:rPr>
              <a:t>라고 하지 당당하다 고는 말하지 않는다</a:t>
            </a:r>
            <a:r>
              <a:rPr lang="en-US" altLang="ko-KR" sz="1200" dirty="0">
                <a:latin typeface="+mn-ea"/>
              </a:rPr>
              <a:t>. </a:t>
            </a:r>
            <a:r>
              <a:rPr lang="ko-KR" altLang="en-US" sz="1200" dirty="0">
                <a:latin typeface="+mn-ea"/>
              </a:rPr>
              <a:t>왜</a:t>
            </a:r>
            <a:r>
              <a:rPr lang="en-US" altLang="ko-KR" sz="1200" dirty="0">
                <a:latin typeface="+mn-ea"/>
              </a:rPr>
              <a:t>??</a:t>
            </a:r>
          </a:p>
          <a:p>
            <a:pPr marL="0" indent="0">
              <a:lnSpc>
                <a:spcPct val="100000"/>
              </a:lnSpc>
              <a:buNone/>
            </a:pPr>
            <a:endParaRPr lang="en-US" altLang="ko-KR" sz="900" dirty="0">
              <a:latin typeface="+mn-ea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ko-KR" altLang="en-US" sz="1200" dirty="0">
                <a:latin typeface="+mn-ea"/>
              </a:rPr>
              <a:t>적극적으로 자기 표현을 하는 여자들은 </a:t>
            </a:r>
            <a:r>
              <a:rPr lang="en-US" altLang="ko-KR" sz="1200" dirty="0">
                <a:latin typeface="+mn-ea"/>
              </a:rPr>
              <a:t>‘</a:t>
            </a:r>
            <a:r>
              <a:rPr lang="ko-KR" altLang="en-US" sz="1200" dirty="0">
                <a:latin typeface="+mn-ea"/>
              </a:rPr>
              <a:t>기가 </a:t>
            </a:r>
            <a:r>
              <a:rPr lang="ko-KR" altLang="en-US" sz="1200" dirty="0" err="1">
                <a:latin typeface="+mn-ea"/>
              </a:rPr>
              <a:t>세다＇는</a:t>
            </a:r>
            <a:r>
              <a:rPr lang="ko-KR" altLang="en-US" sz="1200" dirty="0">
                <a:latin typeface="+mn-ea"/>
              </a:rPr>
              <a:t> 말을 듣는 경우가 많으며</a:t>
            </a:r>
            <a:r>
              <a:rPr lang="en-US" altLang="ko-KR" sz="1200" dirty="0">
                <a:latin typeface="+mn-ea"/>
              </a:rPr>
              <a:t>. ‘</a:t>
            </a:r>
            <a:r>
              <a:rPr lang="ko-KR" altLang="en-US" sz="1200" dirty="0">
                <a:latin typeface="+mn-ea"/>
              </a:rPr>
              <a:t>기 센 </a:t>
            </a:r>
            <a:r>
              <a:rPr lang="ko-KR" altLang="en-US" sz="1200" dirty="0" err="1">
                <a:latin typeface="+mn-ea"/>
              </a:rPr>
              <a:t>여자＇는</a:t>
            </a:r>
            <a:r>
              <a:rPr lang="ko-KR" altLang="en-US" sz="1200" dirty="0">
                <a:latin typeface="+mn-ea"/>
              </a:rPr>
              <a:t> </a:t>
            </a:r>
            <a:r>
              <a:rPr lang="en-US" altLang="ko-KR" sz="1200" dirty="0">
                <a:latin typeface="+mn-ea"/>
              </a:rPr>
              <a:t>‘</a:t>
            </a:r>
            <a:r>
              <a:rPr lang="ko-KR" altLang="en-US" sz="1200" dirty="0">
                <a:latin typeface="+mn-ea"/>
              </a:rPr>
              <a:t>당당한 </a:t>
            </a:r>
            <a:r>
              <a:rPr lang="ko-KR" altLang="en-US" sz="1200" dirty="0" err="1">
                <a:latin typeface="+mn-ea"/>
              </a:rPr>
              <a:t>여자＇와</a:t>
            </a:r>
            <a:r>
              <a:rPr lang="ko-KR" altLang="en-US" sz="1200" dirty="0">
                <a:latin typeface="+mn-ea"/>
              </a:rPr>
              <a:t> 비슷한 맥락에서 사용된다</a:t>
            </a:r>
            <a:r>
              <a:rPr lang="en-US" altLang="ko-KR" sz="1200" dirty="0">
                <a:latin typeface="+mn-ea"/>
              </a:rPr>
              <a:t>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ko-KR" altLang="en-US" sz="1200" dirty="0">
                <a:latin typeface="+mn-ea"/>
              </a:rPr>
              <a:t>실제로 여자들은 말하고자 하는 내용보다 그 내용을 어떻게 전달할지 고민하는데 더 많은 시간을 쓴다</a:t>
            </a:r>
            <a:r>
              <a:rPr lang="en-US" altLang="ko-KR" sz="1200" dirty="0">
                <a:latin typeface="+mn-ea"/>
              </a:rPr>
              <a:t>.</a:t>
            </a:r>
          </a:p>
          <a:p>
            <a:pPr marL="0" indent="0">
              <a:lnSpc>
                <a:spcPct val="100000"/>
              </a:lnSpc>
              <a:buNone/>
            </a:pPr>
            <a:endParaRPr lang="ko-KR" altLang="en-US" sz="1200" dirty="0">
              <a:latin typeface="+mn-ea"/>
            </a:endParaRP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273FAED-6C59-406B-BC3B-690617F23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BB1AD8C-868E-4BE3-A0A9-529DA7D78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DB8FC38-CE97-48C1-813C-F32E69B43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6</a:t>
            </a:fld>
            <a:r>
              <a:rPr lang="en-US" dirty="0"/>
              <a:t>/29</a:t>
            </a:r>
          </a:p>
        </p:txBody>
      </p:sp>
    </p:spTree>
    <p:extLst>
      <p:ext uri="{BB962C8B-B14F-4D97-AF65-F5344CB8AC3E}">
        <p14:creationId xmlns:p14="http://schemas.microsoft.com/office/powerpoint/2010/main" val="1720330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3EE30F6-B553-4A93-B954-A92402C90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00100"/>
            <a:ext cx="9601200" cy="5067300"/>
          </a:xfrm>
        </p:spPr>
        <p:txBody>
          <a:bodyPr>
            <a:noAutofit/>
          </a:bodyPr>
          <a:lstStyle/>
          <a:p>
            <a:r>
              <a:rPr lang="ko-KR" altLang="en-US" sz="1600" dirty="0"/>
              <a:t>자고만 싶나요</a:t>
            </a:r>
            <a:r>
              <a:rPr lang="en-US" altLang="ko-KR" sz="1600" dirty="0"/>
              <a:t>? </a:t>
            </a:r>
            <a:r>
              <a:rPr lang="ko-KR" altLang="en-US" sz="1600" dirty="0"/>
              <a:t>많이 먹나요</a:t>
            </a:r>
            <a:r>
              <a:rPr lang="en-US" altLang="ko-KR" sz="1600" dirty="0"/>
              <a:t>? </a:t>
            </a:r>
            <a:r>
              <a:rPr lang="ko-KR" altLang="en-US" sz="1600" dirty="0"/>
              <a:t>마음이 아픈가 보다</a:t>
            </a:r>
            <a:r>
              <a:rPr lang="en-US" altLang="ko-KR" sz="1600" dirty="0"/>
              <a:t>……..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en-US" altLang="ko-KR" sz="1600" dirty="0"/>
              <a:t>“</a:t>
            </a:r>
            <a:r>
              <a:rPr lang="ko-KR" altLang="en-US" sz="1600" dirty="0"/>
              <a:t>요즘 잠을 너무 많이 자서 병이 있나 싶어 병원에 갔더니 의사가 말하길</a:t>
            </a:r>
            <a:r>
              <a:rPr lang="en-US" altLang="ko-KR" sz="1600" dirty="0"/>
              <a:t>..’</a:t>
            </a:r>
            <a:r>
              <a:rPr lang="ko-KR" altLang="en-US" sz="1600" dirty="0"/>
              <a:t>힘든 일이 </a:t>
            </a:r>
            <a:r>
              <a:rPr lang="ko-KR" altLang="en-US" sz="1600" dirty="0" err="1"/>
              <a:t>있나봐요</a:t>
            </a:r>
            <a:r>
              <a:rPr lang="en-US" altLang="ko-KR" sz="1600" dirty="0"/>
              <a:t>. </a:t>
            </a:r>
            <a:r>
              <a:rPr lang="ko-KR" altLang="en-US" sz="1600" dirty="0"/>
              <a:t>현실을 좀 회피하고 싶은가 보다</a:t>
            </a:r>
            <a:r>
              <a:rPr lang="en-US" altLang="ko-KR" sz="1600" dirty="0"/>
              <a:t>.’ ‘</a:t>
            </a:r>
            <a:r>
              <a:rPr lang="ko-KR" altLang="en-US" sz="1600" dirty="0"/>
              <a:t>마음이 아파 잠을 많이 자나보다‘</a:t>
            </a:r>
            <a:endParaRPr lang="en-US" altLang="ko-KR" sz="1600" dirty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스트레스를 오랜 기간 받다 보면 몸은 건강에 문제를 일으키는 호르몬의 습격을 받게 된다</a:t>
            </a:r>
            <a:r>
              <a:rPr lang="en-US" altLang="ko-KR" sz="1600" dirty="0"/>
              <a:t>. </a:t>
            </a:r>
            <a:r>
              <a:rPr lang="ko-KR" altLang="en-US" sz="1600" dirty="0"/>
              <a:t>그래서 불안이나 두려움 탓에 면역체계가 약화되면</a:t>
            </a:r>
            <a:r>
              <a:rPr lang="en-US" altLang="ko-KR" sz="1600" dirty="0"/>
              <a:t>, </a:t>
            </a:r>
            <a:r>
              <a:rPr lang="ko-KR" altLang="en-US" sz="1600" dirty="0"/>
              <a:t>몸이 스트레스를 줄이기 위해 현실을 회피하는 방어 작용을 하는    것이다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r>
              <a:rPr lang="ko-KR" altLang="en-US" sz="1600" dirty="0"/>
              <a:t>머리가 스트레스에 반응할 때면 내장도 같은 신호를 받는다</a:t>
            </a:r>
            <a:r>
              <a:rPr lang="en-US" altLang="ko-KR" sz="1600" dirty="0"/>
              <a:t>. </a:t>
            </a:r>
            <a:r>
              <a:rPr lang="ko-KR" altLang="en-US" sz="1600" dirty="0"/>
              <a:t>극심한 스트레스를 받는 사람은 그렇지 않은 사람보다 복통을 앓을 가능성이 세 배나 높다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en-US" altLang="ko-KR" sz="1600" dirty="0"/>
              <a:t>‘</a:t>
            </a:r>
            <a:r>
              <a:rPr lang="ko-KR" altLang="en-US" sz="1600" dirty="0"/>
              <a:t>정신으로 몸을 극복한다‘</a:t>
            </a:r>
            <a:r>
              <a:rPr lang="en-US" altLang="ko-KR" sz="1600" dirty="0"/>
              <a:t>….</a:t>
            </a:r>
            <a:r>
              <a:rPr lang="ko-KR" altLang="en-US" sz="1600" dirty="0"/>
              <a:t>몸은 극복의 대상이 아니다</a:t>
            </a:r>
            <a:r>
              <a:rPr lang="en-US" altLang="ko-KR" sz="1600" dirty="0"/>
              <a:t>. </a:t>
            </a:r>
            <a:r>
              <a:rPr lang="ko-KR" altLang="en-US" sz="1600" dirty="0"/>
              <a:t>단지 겪어낼 뿐</a:t>
            </a:r>
            <a:r>
              <a:rPr lang="en-US" altLang="ko-KR" sz="1600" dirty="0"/>
              <a:t>. </a:t>
            </a:r>
            <a:r>
              <a:rPr lang="ko-KR" altLang="en-US" sz="1600" dirty="0"/>
              <a:t>내 마음과 육체는 싸워서 이겨야 할 경쟁자가 아니라 보듬어서 함께 가는 친구일 수밖에 없다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마음의 균형이 무너질 때 몸은 가끔 에러 메시지를 보내 우리를 잠시 멈추게 한다</a:t>
            </a:r>
            <a:r>
              <a:rPr lang="en-US" altLang="ko-KR" sz="1600" dirty="0"/>
              <a:t>. </a:t>
            </a:r>
            <a:r>
              <a:rPr lang="ko-KR" altLang="en-US" sz="1600" dirty="0"/>
              <a:t>그때   마음을 잘 들여다보는 일은 어쩌면 몸을 찬찬히 이해하는 것과 같다</a:t>
            </a:r>
            <a:r>
              <a:rPr lang="en-US" altLang="ko-KR" sz="1600" dirty="0"/>
              <a:t>.</a:t>
            </a:r>
            <a:endParaRPr lang="ko-KR" altLang="en-US" sz="1600" dirty="0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0AA5029-C9C9-4592-95B7-997922F2A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F8CCA67-8E34-4BA0-9B40-E477BFBD6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C661AB3-800E-4EB6-B9D0-884C08252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7</a:t>
            </a:fld>
            <a:r>
              <a:rPr lang="en-US" dirty="0"/>
              <a:t>/29</a:t>
            </a:r>
          </a:p>
        </p:txBody>
      </p:sp>
    </p:spTree>
    <p:extLst>
      <p:ext uri="{BB962C8B-B14F-4D97-AF65-F5344CB8AC3E}">
        <p14:creationId xmlns:p14="http://schemas.microsoft.com/office/powerpoint/2010/main" val="143061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D83B204-6057-489C-8DF7-DA4D4C287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62025"/>
            <a:ext cx="9601200" cy="4905375"/>
          </a:xfrm>
        </p:spPr>
        <p:txBody>
          <a:bodyPr>
            <a:normAutofit/>
          </a:bodyPr>
          <a:lstStyle/>
          <a:p>
            <a:r>
              <a:rPr lang="ko-KR" altLang="en-US" sz="1600" dirty="0"/>
              <a:t>인간관계는 시소게임과 같다</a:t>
            </a:r>
            <a:endParaRPr lang="en-US" altLang="ko-KR" sz="1600" dirty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착한 아이 콤플렉스는 자존감의 문제와 붙어 다닐 수밖에 없다</a:t>
            </a:r>
            <a:r>
              <a:rPr lang="en-US" altLang="ko-KR" sz="1600" dirty="0"/>
              <a:t>. </a:t>
            </a:r>
            <a:r>
              <a:rPr lang="ko-KR" altLang="en-US" sz="1600" dirty="0"/>
              <a:t>착하지 않으면 사랑 받을 수 없다는 믿음이 남에게 </a:t>
            </a:r>
            <a:r>
              <a:rPr lang="en-US" altLang="ko-KR" sz="1600" dirty="0"/>
              <a:t>‘NO’</a:t>
            </a:r>
            <a:r>
              <a:rPr lang="ko-KR" altLang="en-US" sz="1600" dirty="0"/>
              <a:t>를 말하기 힘들게 한다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싫으면</a:t>
            </a:r>
            <a:r>
              <a:rPr lang="en-US" altLang="ko-KR" sz="1600" dirty="0"/>
              <a:t>..</a:t>
            </a:r>
            <a:r>
              <a:rPr lang="ko-KR" altLang="en-US" sz="1600" dirty="0"/>
              <a:t> 싫다</a:t>
            </a:r>
            <a:r>
              <a:rPr lang="en-US" altLang="ko-KR" sz="1600" dirty="0"/>
              <a:t>!. </a:t>
            </a:r>
            <a:r>
              <a:rPr lang="ko-KR" altLang="en-US" sz="1600" dirty="0"/>
              <a:t>안된다</a:t>
            </a:r>
            <a:r>
              <a:rPr lang="en-US" altLang="ko-KR" sz="1600" dirty="0"/>
              <a:t>!</a:t>
            </a:r>
            <a:r>
              <a:rPr lang="ko-KR" altLang="en-US" sz="1600" dirty="0"/>
              <a:t>는 말을 하면 주변 사람들이 나를 떠나갈 줄 알았는데 오히려   인간관계가 더욱 좋아졌다</a:t>
            </a:r>
            <a:r>
              <a:rPr lang="en-US" altLang="ko-KR" sz="1600" dirty="0"/>
              <a:t>. </a:t>
            </a:r>
            <a:r>
              <a:rPr lang="ko-KR" altLang="en-US" sz="1600" dirty="0"/>
              <a:t>나를 만만하게 생각하고 이용하던 사람들은 떠나갔고    동등하게 서로 원하는 것을 주고 받으려는  사람들이 늘어났다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인간관계는 시소게임이나 스파링 같아서 체급의 차이가 크면 게임을 지속할 수가 없다</a:t>
            </a:r>
            <a:r>
              <a:rPr lang="en-US" altLang="ko-KR" sz="1600" dirty="0"/>
              <a:t>. </a:t>
            </a:r>
            <a:r>
              <a:rPr lang="ko-KR" altLang="en-US" sz="1600" dirty="0"/>
              <a:t>인간관계를 지속하는 요건으로 </a:t>
            </a:r>
            <a:r>
              <a:rPr lang="en-US" altLang="ko-KR" sz="1600" dirty="0"/>
              <a:t>‘</a:t>
            </a:r>
            <a:r>
              <a:rPr lang="ko-KR" altLang="en-US" sz="1600" dirty="0"/>
              <a:t>착함 ＇을 드는 사람에게 그건 지속 가능 하지도 않고 건강할 수도 없다고 말해주고 싶다</a:t>
            </a:r>
            <a:r>
              <a:rPr lang="en-US" altLang="ko-KR" sz="1600" dirty="0"/>
              <a:t>.     </a:t>
            </a:r>
            <a:r>
              <a:rPr lang="ko-KR" altLang="en-US" sz="1600" dirty="0"/>
              <a:t>건강한 인간관계는 시소를 타듯 서로를 배려하며 영향을 주고받을 때 맺어진다</a:t>
            </a:r>
            <a:r>
              <a:rPr lang="en-US" altLang="ko-KR" sz="1600" dirty="0"/>
              <a:t>.</a:t>
            </a:r>
            <a:endParaRPr lang="ko-KR" altLang="en-US" sz="1600" dirty="0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9BAFF9E-A18C-4CA5-8713-22681654E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63ECCE2-BD49-48C8-8893-4368F0EAF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26692EF-CE64-4B53-B777-8048F6D87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8</a:t>
            </a:fld>
            <a:r>
              <a:rPr lang="en-US" dirty="0"/>
              <a:t>/29</a:t>
            </a:r>
          </a:p>
        </p:txBody>
      </p:sp>
    </p:spTree>
    <p:extLst>
      <p:ext uri="{BB962C8B-B14F-4D97-AF65-F5344CB8AC3E}">
        <p14:creationId xmlns:p14="http://schemas.microsoft.com/office/powerpoint/2010/main" val="4045110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B9D1AC5-84F1-4B57-ABF7-1F53EBC49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62025"/>
            <a:ext cx="9601200" cy="4905375"/>
          </a:xfrm>
        </p:spPr>
        <p:txBody>
          <a:bodyPr>
            <a:noAutofit/>
          </a:bodyPr>
          <a:lstStyle/>
          <a:p>
            <a:r>
              <a:rPr lang="ko-KR" altLang="en-US" sz="1600" dirty="0"/>
              <a:t>후려치기 하지 마세요</a:t>
            </a:r>
            <a:endParaRPr lang="en-US" altLang="ko-KR" sz="1600" dirty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en-US" altLang="ko-KR" sz="1600" dirty="0"/>
              <a:t>‘</a:t>
            </a:r>
            <a:r>
              <a:rPr lang="ko-KR" altLang="en-US" sz="1600" dirty="0"/>
              <a:t>물건값을 터무니없이 </a:t>
            </a:r>
            <a:r>
              <a:rPr lang="ko-KR" altLang="en-US" sz="1600" dirty="0" err="1"/>
              <a:t>깎다＇라는</a:t>
            </a:r>
            <a:r>
              <a:rPr lang="ko-KR" altLang="en-US" sz="1600" dirty="0"/>
              <a:t> 본 뜻에서 파생된 </a:t>
            </a:r>
            <a:r>
              <a:rPr lang="ko-KR" altLang="en-US" sz="1600" dirty="0" err="1"/>
              <a:t>이말은</a:t>
            </a:r>
            <a:r>
              <a:rPr lang="ko-KR" altLang="en-US" sz="1600" dirty="0"/>
              <a:t> 관계에서 우위를 점하고자 상대를 </a:t>
            </a:r>
            <a:r>
              <a:rPr lang="ko-KR" altLang="en-US" sz="1600" dirty="0" err="1"/>
              <a:t>깍아내리려</a:t>
            </a:r>
            <a:r>
              <a:rPr lang="ko-KR" altLang="en-US" sz="1600" dirty="0"/>
              <a:t> 하는 행동을 뜻한다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r>
              <a:rPr lang="ko-KR" altLang="en-US" sz="1600" dirty="0"/>
              <a:t>폭력적이고 권위적인 부모는 자녀에게 </a:t>
            </a:r>
            <a:r>
              <a:rPr lang="en-US" altLang="ko-KR" sz="1600" dirty="0"/>
              <a:t>‘</a:t>
            </a:r>
            <a:r>
              <a:rPr lang="ko-KR" altLang="en-US" sz="1600" dirty="0"/>
              <a:t>너는 내가 없으면 아무것도 아닌 </a:t>
            </a:r>
            <a:r>
              <a:rPr lang="ko-KR" altLang="en-US" sz="1600" dirty="0" err="1"/>
              <a:t>존재＇라는</a:t>
            </a:r>
            <a:r>
              <a:rPr lang="ko-KR" altLang="en-US" sz="1600" dirty="0"/>
              <a:t> 암시를 반복해 자신에게 의존하는 상황을 만들어낸다</a:t>
            </a:r>
            <a:r>
              <a:rPr lang="en-US" altLang="ko-KR" sz="1600" dirty="0"/>
              <a:t>. 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en-US" altLang="ko-KR" sz="1600" dirty="0"/>
              <a:t>‘</a:t>
            </a:r>
            <a:r>
              <a:rPr lang="ko-KR" altLang="en-US" sz="1600" dirty="0" err="1"/>
              <a:t>가스라이팅</a:t>
            </a:r>
            <a:r>
              <a:rPr lang="en-US" altLang="ko-KR" sz="1600" dirty="0"/>
              <a:t>(gaslighting)’</a:t>
            </a:r>
          </a:p>
          <a:p>
            <a:pPr marL="0" indent="0">
              <a:buNone/>
            </a:pPr>
            <a:r>
              <a:rPr lang="ko-KR" altLang="en-US" sz="1600" dirty="0"/>
              <a:t>집 안의 가스등을 일부러 어둡게 해 놓고 </a:t>
            </a:r>
            <a:r>
              <a:rPr lang="en-US" altLang="ko-KR" sz="1600" dirty="0"/>
              <a:t>“</a:t>
            </a:r>
            <a:r>
              <a:rPr lang="ko-KR" altLang="en-US" sz="1600" dirty="0"/>
              <a:t>집이 왜 이렇게 어둡지</a:t>
            </a:r>
            <a:r>
              <a:rPr lang="en-US" altLang="ko-KR" sz="1600" dirty="0"/>
              <a:t>?”</a:t>
            </a:r>
            <a:r>
              <a:rPr lang="ko-KR" altLang="en-US" sz="1600" dirty="0"/>
              <a:t>하고 묻는 아내에게 </a:t>
            </a:r>
            <a:r>
              <a:rPr lang="en-US" altLang="ko-KR" sz="1600" dirty="0"/>
              <a:t>“</a:t>
            </a:r>
            <a:r>
              <a:rPr lang="ko-KR" altLang="en-US" sz="1600" dirty="0"/>
              <a:t>당신이 예민하군</a:t>
            </a:r>
            <a:r>
              <a:rPr lang="en-US" altLang="ko-KR" sz="1600" dirty="0"/>
              <a:t>. </a:t>
            </a:r>
            <a:r>
              <a:rPr lang="ko-KR" altLang="en-US" sz="1600" dirty="0"/>
              <a:t>잘못 본 </a:t>
            </a:r>
            <a:r>
              <a:rPr lang="ko-KR" altLang="en-US" sz="1600" dirty="0" err="1"/>
              <a:t>거야＂라고</a:t>
            </a:r>
            <a:r>
              <a:rPr lang="ko-KR" altLang="en-US" sz="1600" dirty="0"/>
              <a:t> 질타하면서 아내가 자신의 판단을 믿지 못하게 한 일화에서 유래했다</a:t>
            </a:r>
            <a:r>
              <a:rPr lang="en-US" altLang="ko-KR" sz="1600" dirty="0"/>
              <a:t>.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/>
              <a:t>가족이나 연인</a:t>
            </a:r>
            <a:r>
              <a:rPr lang="en-US" altLang="ko-KR" sz="1600" dirty="0"/>
              <a:t>, </a:t>
            </a:r>
            <a:r>
              <a:rPr lang="ko-KR" altLang="en-US" sz="1600" dirty="0"/>
              <a:t>상사에게서 자꾸만 부당한 대우를 받고 </a:t>
            </a:r>
            <a:r>
              <a:rPr lang="ko-KR" altLang="en-US" sz="1600" dirty="0" err="1"/>
              <a:t>있진</a:t>
            </a:r>
            <a:r>
              <a:rPr lang="ko-KR" altLang="en-US" sz="1600" dirty="0"/>
              <a:t> 않은가</a:t>
            </a:r>
            <a:r>
              <a:rPr lang="en-US" altLang="ko-KR" sz="1600" dirty="0"/>
              <a:t>?  </a:t>
            </a:r>
            <a:r>
              <a:rPr lang="ko-KR" altLang="en-US" sz="1600" dirty="0"/>
              <a:t>상대가 당신을 지나치게 비난하고  염세적인 표현을 주로 하진 않는가</a:t>
            </a:r>
            <a:r>
              <a:rPr lang="en-US" altLang="ko-KR" sz="1600" dirty="0"/>
              <a:t>? </a:t>
            </a:r>
            <a:r>
              <a:rPr lang="ko-KR" altLang="en-US" sz="1600" dirty="0"/>
              <a:t>그와 있었던 일을 남들에게 떳떳이 말하기가 갈수록 어려워진다면    그와 있을 때마다 깊은 우물 속으로 </a:t>
            </a:r>
            <a:r>
              <a:rPr lang="ko-KR" altLang="en-US" sz="1600" dirty="0" err="1"/>
              <a:t>빨려드는</a:t>
            </a:r>
            <a:r>
              <a:rPr lang="ko-KR" altLang="en-US" sz="1600" dirty="0"/>
              <a:t> 느낌을 받는다면 우선 도망쳐라</a:t>
            </a:r>
            <a:r>
              <a:rPr lang="en-US" altLang="ko-KR" sz="1600" dirty="0"/>
              <a:t>. </a:t>
            </a:r>
          </a:p>
          <a:p>
            <a:pPr marL="0" indent="0">
              <a:buNone/>
            </a:pPr>
            <a:r>
              <a:rPr lang="ko-KR" altLang="en-US" sz="1600" dirty="0"/>
              <a:t>그러면서 스스로에게 물어야 한다</a:t>
            </a:r>
            <a:r>
              <a:rPr lang="en-US" altLang="ko-KR" sz="1600" dirty="0"/>
              <a:t>. </a:t>
            </a:r>
            <a:r>
              <a:rPr lang="ko-KR" altLang="en-US" sz="1600" dirty="0"/>
              <a:t>저 사람을 만나기 전 나와 지금의 나는 어떻게 다르지</a:t>
            </a:r>
            <a:r>
              <a:rPr lang="en-US" altLang="ko-KR" sz="1600" dirty="0"/>
              <a:t>? </a:t>
            </a:r>
          </a:p>
          <a:p>
            <a:pPr marL="0" indent="0">
              <a:buNone/>
            </a:pPr>
            <a:r>
              <a:rPr lang="ko-KR" altLang="en-US" sz="1600" dirty="0"/>
              <a:t>저 사람 곁에서 나는 더 나빠진 걸까</a:t>
            </a:r>
            <a:r>
              <a:rPr lang="en-US" altLang="ko-KR" sz="1600" dirty="0"/>
              <a:t>, </a:t>
            </a:r>
            <a:r>
              <a:rPr lang="ko-KR" altLang="en-US" sz="1600" dirty="0"/>
              <a:t>더 좋아진 걸까</a:t>
            </a:r>
            <a:r>
              <a:rPr lang="en-US" altLang="ko-KR" sz="1600" dirty="0"/>
              <a:t>?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3C203DE-F3BD-474B-9E2A-7A42FEE68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2/26/2018</a:t>
            </a:r>
            <a:endParaRPr 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D97AAA-C080-4D4A-BF15-B603FFEC9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en-US"/>
              <a:t>SCG</a:t>
            </a:r>
            <a:endParaRPr 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5BB76EB-7866-4949-A29A-DEBA7A365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9</a:t>
            </a:fld>
            <a:r>
              <a:rPr lang="en-US" dirty="0"/>
              <a:t>/29</a:t>
            </a:r>
          </a:p>
        </p:txBody>
      </p:sp>
    </p:spTree>
    <p:extLst>
      <p:ext uri="{BB962C8B-B14F-4D97-AF65-F5344CB8AC3E}">
        <p14:creationId xmlns:p14="http://schemas.microsoft.com/office/powerpoint/2010/main" val="3527816161"/>
      </p:ext>
    </p:extLst>
  </p:cSld>
  <p:clrMapOvr>
    <a:masterClrMapping/>
  </p:clrMapOvr>
</p:sld>
</file>

<file path=ppt/theme/theme1.xml><?xml version="1.0" encoding="utf-8"?>
<a:theme xmlns:a="http://schemas.openxmlformats.org/drawingml/2006/main" name="자르기">
  <a:themeElements>
    <a:clrScheme name="자르기">
      <a:dk1>
        <a:sysClr val="windowText" lastClr="000000"/>
      </a:dk1>
      <a:lt1>
        <a:sysClr val="window" lastClr="FFFFFF"/>
      </a:lt1>
      <a:dk2>
        <a:srgbClr val="4A2318"/>
      </a:dk2>
      <a:lt2>
        <a:srgbClr val="EDECEB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188E8D"/>
      </a:hlink>
      <a:folHlink>
        <a:srgbClr val="A26176"/>
      </a:folHlink>
    </a:clrScheme>
    <a:fontScheme name="자르기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자르기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TM10001105[[fn=자르기]]</Template>
  <TotalTime>2880</TotalTime>
  <Words>3402</Words>
  <Application>Microsoft Office PowerPoint</Application>
  <PresentationFormat>와이드스크린</PresentationFormat>
  <Paragraphs>374</Paragraphs>
  <Slides>29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29</vt:i4>
      </vt:variant>
    </vt:vector>
  </HeadingPairs>
  <TitlesOfParts>
    <vt:vector size="34" baseType="lpstr">
      <vt:lpstr>돋움</vt:lpstr>
      <vt:lpstr>맑은 고딕</vt:lpstr>
      <vt:lpstr>Franklin Gothic Book</vt:lpstr>
      <vt:lpstr>Wingdings</vt:lpstr>
      <vt:lpstr>자르기</vt:lpstr>
      <vt:lpstr>무례한 사람에게       웃으며 대처하는 법</vt:lpstr>
      <vt:lpstr>정문정 </vt:lpstr>
      <vt:lpstr>목차</vt:lpstr>
      <vt:lpstr>PowerPoint 프레젠테이션</vt:lpstr>
      <vt:lpstr>PowerPoint 프레젠테이션</vt:lpstr>
      <vt:lpstr>PART 1. 착한 사람이 될 필요 없어</vt:lpstr>
      <vt:lpstr>PowerPoint 프레젠테이션</vt:lpstr>
      <vt:lpstr>PowerPoint 프레젠테이션</vt:lpstr>
      <vt:lpstr>PowerPoint 프레젠테이션</vt:lpstr>
      <vt:lpstr>PowerPoint 프레젠테이션</vt:lpstr>
      <vt:lpstr>PART 2. 좋게좋게 넘어가지 않아야 좋은 세상이 온다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PART 3. 자기표현의 근육을 키우는 법</vt:lpstr>
      <vt:lpstr>PowerPoint 프레젠테이션</vt:lpstr>
      <vt:lpstr>PowerPoint 프레젠테이션</vt:lpstr>
      <vt:lpstr>PowerPoint 프레젠테이션</vt:lpstr>
      <vt:lpstr>PART 4. 부정적인 말에 압도당하지 않는 습관</vt:lpstr>
      <vt:lpstr>PowerPoint 프레젠테이션</vt:lpstr>
      <vt:lpstr>PowerPoint 프레젠테이션</vt:lpstr>
      <vt:lpstr>PowerPoint 프레젠테이션</vt:lpstr>
      <vt:lpstr>PowerPoint 프레젠테이션</vt:lpstr>
      <vt:lpstr>PART 5. 무례한 사람에게 웃으며 대처하는 법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무례한 사람에게       웃으며 대처하는 법</dc:title>
  <dc:creator>CURE</dc:creator>
  <cp:lastModifiedBy>CURE</cp:lastModifiedBy>
  <cp:revision>102</cp:revision>
  <dcterms:created xsi:type="dcterms:W3CDTF">2018-02-23T13:32:54Z</dcterms:created>
  <dcterms:modified xsi:type="dcterms:W3CDTF">2018-02-25T13:33:02Z</dcterms:modified>
</cp:coreProperties>
</file>