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2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9" r:id="rId9"/>
    <p:sldId id="264" r:id="rId10"/>
    <p:sldId id="265" r:id="rId11"/>
    <p:sldId id="266" r:id="rId12"/>
    <p:sldId id="280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4" r:id="rId22"/>
    <p:sldId id="276" r:id="rId23"/>
    <p:sldId id="277" r:id="rId24"/>
    <p:sldId id="278" r:id="rId25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65" autoAdjust="0"/>
    <p:restoredTop sz="90433" autoAdjust="0"/>
  </p:normalViewPr>
  <p:slideViewPr>
    <p:cSldViewPr>
      <p:cViewPr>
        <p:scale>
          <a:sx n="75" d="100"/>
          <a:sy n="75" d="100"/>
        </p:scale>
        <p:origin x="-1302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DA1C1-366B-4C20-BE27-05AAE99AE5D8}" type="datetimeFigureOut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792EA-FC8A-410F-9425-65F878A6F0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4308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5FCEE-DEC1-472C-94CB-B46DC0A03E7F}" type="datetimeFigureOut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08A3D6-81F3-4929-9F97-1953C9F9A2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0613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8A3D6-81F3-4929-9F97-1953C9F9A29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9721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8A3D6-81F3-4929-9F97-1953C9F9A295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9133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8A3D6-81F3-4929-9F97-1953C9F9A295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308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 smtClean="0"/>
              <a:t>윌 </a:t>
            </a:r>
            <a:r>
              <a:rPr lang="ko-KR" altLang="en-US" dirty="0" err="1" smtClean="0"/>
              <a:t>스미스</a:t>
            </a:r>
            <a:r>
              <a:rPr lang="ko-KR" altLang="en-US" dirty="0" smtClean="0"/>
              <a:t> 주연의 영화 </a:t>
            </a:r>
            <a:r>
              <a:rPr lang="en-US" altLang="ko-KR" dirty="0" smtClean="0"/>
              <a:t>&lt;</a:t>
            </a:r>
            <a:r>
              <a:rPr lang="ko-KR" altLang="en-US" dirty="0" smtClean="0"/>
              <a:t>행복을 찾아서</a:t>
            </a:r>
            <a:r>
              <a:rPr lang="en-US" altLang="ko-KR" dirty="0" smtClean="0"/>
              <a:t>&gt; </a:t>
            </a:r>
            <a:r>
              <a:rPr lang="ko-KR" altLang="en-US" dirty="0" smtClean="0"/>
              <a:t>는 의료기기 판매상인 </a:t>
            </a:r>
            <a:r>
              <a:rPr lang="ko-KR" altLang="en-US" dirty="0" err="1" smtClean="0"/>
              <a:t>크리스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가드너가</a:t>
            </a:r>
            <a:r>
              <a:rPr lang="ko-KR" altLang="en-US" dirty="0" smtClean="0"/>
              <a:t> 파산을 당하지만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“</a:t>
            </a:r>
            <a:r>
              <a:rPr lang="ko-KR" altLang="en-US" dirty="0" smtClean="0"/>
              <a:t>나는 노숙자</a:t>
            </a:r>
            <a:r>
              <a:rPr lang="en-US" altLang="ko-KR" dirty="0" smtClean="0"/>
              <a:t>(Homeless)</a:t>
            </a:r>
            <a:r>
              <a:rPr lang="ko-KR" altLang="en-US" dirty="0" smtClean="0"/>
              <a:t>일 뿐이지 희망이 없는</a:t>
            </a:r>
            <a:r>
              <a:rPr lang="en-US" altLang="ko-KR" dirty="0" smtClean="0"/>
              <a:t>(Hopeless)</a:t>
            </a:r>
            <a:r>
              <a:rPr lang="ko-KR" altLang="en-US" dirty="0" smtClean="0"/>
              <a:t>건 아니야</a:t>
            </a:r>
            <a:r>
              <a:rPr lang="en-US" altLang="ko-KR" dirty="0" smtClean="0"/>
              <a:t>.” </a:t>
            </a:r>
            <a:r>
              <a:rPr lang="ko-KR" altLang="en-US" dirty="0" smtClean="0"/>
              <a:t>라는 희망을 포기하지 않는 모습으로 시작한다</a:t>
            </a:r>
            <a:r>
              <a:rPr lang="en-US" altLang="ko-KR" dirty="0" smtClean="0"/>
              <a:t>. 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 smtClean="0"/>
              <a:t>그러던 중 </a:t>
            </a:r>
            <a:r>
              <a:rPr lang="ko-KR" altLang="en-US" dirty="0" err="1" smtClean="0"/>
              <a:t>크리스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가드너는</a:t>
            </a:r>
            <a:r>
              <a:rPr lang="ko-KR" altLang="en-US" dirty="0" smtClean="0"/>
              <a:t> 우연히 기회에 투자 회사의 인턴 면접에 응시하게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드디어 면접일</a:t>
            </a:r>
            <a:r>
              <a:rPr lang="en-US" altLang="ko-KR" dirty="0" smtClean="0"/>
              <a:t>. </a:t>
            </a:r>
            <a:r>
              <a:rPr lang="ko-KR" altLang="en-US" dirty="0" smtClean="0"/>
              <a:t>헐레벌떡 뛰어들어온 그는 그를 바라보는 </a:t>
            </a:r>
            <a:r>
              <a:rPr lang="ko-KR" altLang="en-US" dirty="0" err="1" smtClean="0"/>
              <a:t>면접관의</a:t>
            </a:r>
            <a:r>
              <a:rPr lang="ko-KR" altLang="en-US" dirty="0" smtClean="0"/>
              <a:t> 얼굴에 황당하다는 표정이 역력하다</a:t>
            </a:r>
            <a:r>
              <a:rPr lang="en-US" altLang="ko-KR" dirty="0" smtClean="0"/>
              <a:t>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 smtClean="0"/>
              <a:t>왜냐면 노숙자 보호소를 전전한 탓에 제대로 옷을 </a:t>
            </a:r>
            <a:r>
              <a:rPr lang="ko-KR" altLang="en-US" dirty="0" err="1" smtClean="0"/>
              <a:t>차려입지</a:t>
            </a:r>
            <a:r>
              <a:rPr lang="ko-KR" altLang="en-US" dirty="0" smtClean="0"/>
              <a:t> 못한 </a:t>
            </a:r>
            <a:r>
              <a:rPr lang="ko-KR" altLang="en-US" dirty="0" err="1" smtClean="0"/>
              <a:t>크리스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가드너가</a:t>
            </a:r>
            <a:r>
              <a:rPr lang="ko-KR" altLang="en-US" dirty="0" smtClean="0"/>
              <a:t> 티셔츠 차림으로 </a:t>
            </a:r>
            <a:r>
              <a:rPr lang="ko-KR" altLang="en-US" dirty="0" err="1" smtClean="0"/>
              <a:t>면접장에</a:t>
            </a:r>
            <a:r>
              <a:rPr lang="ko-KR" altLang="en-US" dirty="0" smtClean="0"/>
              <a:t> 들어선 것이다</a:t>
            </a:r>
            <a:r>
              <a:rPr lang="en-US" altLang="ko-KR" dirty="0" smtClean="0"/>
              <a:t>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 smtClean="0"/>
              <a:t>“</a:t>
            </a:r>
            <a:r>
              <a:rPr lang="ko-KR" altLang="en-US" dirty="0" smtClean="0"/>
              <a:t>이봐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입장을 한 번 바꿔놓고 생각해보세</a:t>
            </a:r>
            <a:r>
              <a:rPr lang="en-US" altLang="ko-KR" dirty="0" smtClean="0"/>
              <a:t>.”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 smtClean="0"/>
              <a:t>“</a:t>
            </a:r>
            <a:r>
              <a:rPr lang="ko-KR" altLang="en-US" dirty="0" smtClean="0"/>
              <a:t>네</a:t>
            </a:r>
            <a:r>
              <a:rPr lang="en-US" altLang="ko-KR" dirty="0" smtClean="0"/>
              <a:t>,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말씀하십시오</a:t>
            </a:r>
            <a:r>
              <a:rPr lang="en-US" altLang="ko-KR" baseline="0" dirty="0" smtClean="0"/>
              <a:t>.”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baseline="0" dirty="0" smtClean="0"/>
              <a:t>“</a:t>
            </a:r>
            <a:r>
              <a:rPr lang="ko-KR" altLang="en-US" baseline="0" dirty="0" smtClean="0"/>
              <a:t>자네가 만약 </a:t>
            </a:r>
            <a:r>
              <a:rPr lang="ko-KR" altLang="en-US" baseline="0" dirty="0" err="1" smtClean="0"/>
              <a:t>면접관이라면</a:t>
            </a:r>
            <a:r>
              <a:rPr lang="ko-KR" altLang="en-US" baseline="0" dirty="0" smtClean="0"/>
              <a:t> 와이셔츠도 입지 않은 채 속옷 차림으로 </a:t>
            </a:r>
            <a:r>
              <a:rPr lang="ko-KR" altLang="en-US" baseline="0" dirty="0" err="1" smtClean="0"/>
              <a:t>면접장에</a:t>
            </a:r>
            <a:r>
              <a:rPr lang="ko-KR" altLang="en-US" baseline="0" dirty="0" smtClean="0"/>
              <a:t> 나타난 응시자에게 뭐라고 </a:t>
            </a:r>
            <a:r>
              <a:rPr lang="ko-KR" altLang="en-US" baseline="0" dirty="0" err="1" smtClean="0"/>
              <a:t>할텐가</a:t>
            </a:r>
            <a:r>
              <a:rPr lang="en-US" altLang="ko-KR" baseline="0" dirty="0" smtClean="0"/>
              <a:t>? </a:t>
            </a:r>
            <a:r>
              <a:rPr lang="ko-KR" altLang="en-US" baseline="0" dirty="0" smtClean="0"/>
              <a:t>혹시라도 그 사람을 채용한다면 나중에 회사 사람들에게 어떻게 설명해야 하지</a:t>
            </a:r>
            <a:r>
              <a:rPr lang="en-US" altLang="ko-KR" baseline="0" dirty="0" smtClean="0"/>
              <a:t>?”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baseline="0" dirty="0" smtClean="0"/>
              <a:t>“</a:t>
            </a:r>
            <a:r>
              <a:rPr lang="ko-KR" altLang="en-US" baseline="0" dirty="0" smtClean="0"/>
              <a:t>간단합니다</a:t>
            </a:r>
            <a:r>
              <a:rPr lang="en-US" altLang="ko-KR" baseline="0" dirty="0" smtClean="0"/>
              <a:t>. ‘</a:t>
            </a:r>
            <a:r>
              <a:rPr lang="ko-KR" altLang="en-US" baseline="0" dirty="0" err="1" smtClean="0"/>
              <a:t>그녀석이</a:t>
            </a:r>
            <a:r>
              <a:rPr lang="ko-KR" altLang="en-US" baseline="0" dirty="0" smtClean="0"/>
              <a:t> 와이셔츠는 입지 않았지만 속옷만큼은 멋진 걸 걸치고 왔어</a:t>
            </a:r>
            <a:r>
              <a:rPr lang="en-US" altLang="ko-KR" baseline="0" dirty="0" smtClean="0"/>
              <a:t>’</a:t>
            </a:r>
            <a:r>
              <a:rPr lang="ko-KR" altLang="en-US" baseline="0" dirty="0" smtClean="0"/>
              <a:t>라고 말씀하시면 됩니다</a:t>
            </a:r>
            <a:r>
              <a:rPr lang="en-US" altLang="ko-KR" baseline="0" dirty="0" smtClean="0"/>
              <a:t>.”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 err="1" smtClean="0"/>
              <a:t>가드너의</a:t>
            </a:r>
            <a:r>
              <a:rPr lang="ko-KR" altLang="en-US" dirty="0" smtClean="0"/>
              <a:t> 마음속에서 꿈틀대다가 입술을 뚫고 </a:t>
            </a:r>
            <a:r>
              <a:rPr lang="ko-KR" altLang="en-US" dirty="0" err="1" smtClean="0"/>
              <a:t>뛰쳐</a:t>
            </a:r>
            <a:r>
              <a:rPr lang="ko-KR" altLang="en-US" dirty="0" smtClean="0"/>
              <a:t> 나온 긍정의 언어는 </a:t>
            </a:r>
            <a:r>
              <a:rPr lang="ko-KR" altLang="en-US" dirty="0" err="1" smtClean="0"/>
              <a:t>면접관의</a:t>
            </a:r>
            <a:r>
              <a:rPr lang="ko-KR" altLang="en-US" dirty="0" smtClean="0"/>
              <a:t> 귀와 마음을 운동자 삼아 쏜살같이 내달렸다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8A3D6-81F3-4929-9F97-1953C9F9A295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913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8A3D6-81F3-4929-9F97-1953C9F9A295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913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8A3D6-81F3-4929-9F97-1953C9F9A295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913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8A3D6-81F3-4929-9F97-1953C9F9A295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913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8A3D6-81F3-4929-9F97-1953C9F9A295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913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8A3D6-81F3-4929-9F97-1953C9F9A295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8707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8A3D6-81F3-4929-9F97-1953C9F9A295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9133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8A3D6-81F3-4929-9F97-1953C9F9A295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913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직사각형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392D-2154-45AA-B5CE-899622FAE6CB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직사각형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타원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04FEF9-AB27-45BD-BDC9-0DA62FD583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97332-13FC-4AAE-A4A2-DB454FD0E628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직사각형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직사각형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직사각형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직사각형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타원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104FEF9-AB27-45BD-BDC9-0DA62FD583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42FE-AB1E-4351-B8F1-FE190E9B3989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9843-D087-42B8-9140-43D1D36E8A49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186808" y="1013672"/>
            <a:ext cx="457200" cy="441325"/>
          </a:xfrm>
        </p:spPr>
        <p:txBody>
          <a:bodyPr/>
          <a:lstStyle/>
          <a:p>
            <a:fld id="{3104FEF9-AB27-45BD-BDC9-0DA62FD583D3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직사각형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직사각형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3" name="직사각형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직사각형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7C580-68CE-4C51-9164-EE275F1D6276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타원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타원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04FEF9-AB27-45BD-BDC9-0DA62FD583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C21D67E-DB3C-4AEC-BAAF-8BEA59044BCC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내용 개체 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직사각형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직사각형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직사각형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EC80E-D19F-465D-A8DC-31D252DD241F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내용 개체 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내용 개체 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5" name="타원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타원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104FEF9-AB27-45BD-BDC9-0DA62FD583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3" name="제목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D9E4-66C1-4597-8DF6-6D773053C755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104FEF9-AB27-45BD-BDC9-0DA62FD583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직사각형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직사각형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직사각형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4E4B0-D8CD-4A18-8F7C-B21A8743D431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04FEF9-AB27-45BD-BDC9-0DA62FD583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직사각형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내용 개체 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타원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타원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04FEF9-AB27-45BD-BDC9-0DA62FD583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1" name="직사각형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3020-6E7F-45C4-9805-3AF0EEA841DE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선 연결선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직사각형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직사각형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타원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104FEF9-AB27-45BD-BDC9-0DA62FD583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22" name="직사각형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CA25CF4-00E2-44B2-8E79-95065710543A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직사각형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FBF7BFF-0D6D-4E59-88E6-FCAD62CC4331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타원 14"/>
          <p:cNvSpPr/>
          <p:nvPr/>
        </p:nvSpPr>
        <p:spPr>
          <a:xfrm>
            <a:off x="4238880" y="1006128"/>
            <a:ext cx="642360" cy="515111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4186808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05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04FEF9-AB27-45BD-BDC9-0DA62FD583D3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dirty="0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dirty="0" smtClean="0"/>
              <a:t>둘째 수준</a:t>
            </a:r>
          </a:p>
          <a:p>
            <a:pPr lvl="2" eaLnBrk="1" latinLnBrk="0" hangingPunct="1"/>
            <a:r>
              <a:rPr kumimoji="0" lang="ko-KR" altLang="en-US" dirty="0" smtClean="0"/>
              <a:t>셋째 수준</a:t>
            </a:r>
          </a:p>
          <a:p>
            <a:pPr lvl="3" eaLnBrk="1" latinLnBrk="0" hangingPunct="1"/>
            <a:r>
              <a:rPr kumimoji="0" lang="ko-KR" altLang="en-US" dirty="0" smtClean="0"/>
              <a:t>넷째 수준</a:t>
            </a:r>
          </a:p>
          <a:p>
            <a:pPr lvl="4" eaLnBrk="1" latinLnBrk="0" hangingPunct="1"/>
            <a:r>
              <a:rPr kumimoji="0" lang="ko-KR" altLang="en-US" dirty="0" smtClean="0"/>
              <a:t>다섯째 수준</a:t>
            </a:r>
            <a:endParaRPr kumimoji="0" lang="en-US" dirty="0"/>
          </a:p>
        </p:txBody>
      </p:sp>
      <p:sp>
        <p:nvSpPr>
          <p:cNvPr id="20" name="슬라이드 번호 개체 틀 22"/>
          <p:cNvSpPr txBox="1">
            <a:spLocks/>
          </p:cNvSpPr>
          <p:nvPr userDrawn="1"/>
        </p:nvSpPr>
        <p:spPr>
          <a:xfrm>
            <a:off x="4440684" y="102747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defPPr>
              <a:defRPr lang="ko-KR"/>
            </a:defPPr>
            <a:lvl1pPr marL="0" algn="ctr" defTabSz="914400" rtl="0" eaLnBrk="1" latinLnBrk="0" hangingPunct="1">
              <a:defRPr kumimoji="0" sz="1050" kern="1200">
                <a:solidFill>
                  <a:schemeClr val="accent3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 smtClean="0"/>
              <a:t>/ 21</a:t>
            </a:r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/>
  <p:txStyles>
    <p:titleStyle>
      <a:lvl1pPr algn="ctr" rtl="0" eaLnBrk="1" latinLnBrk="1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1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1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eaGw6jYkkI" TargetMode="External"/><Relationship Id="rId2" Type="http://schemas.openxmlformats.org/officeDocument/2006/relationships/hyperlink" Target="https://www.youtube.com/watch?v=jXIe2p5Ac9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_u5eVciM1hU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4077072"/>
            <a:ext cx="4888632" cy="17526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2018.02.19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임선영 대표컨설턴트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말의 품격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176" y="4538679"/>
            <a:ext cx="1475986" cy="76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666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1</a:t>
            </a:r>
            <a:r>
              <a:rPr lang="ko-KR" altLang="en-US" dirty="0"/>
              <a:t>강 </a:t>
            </a:r>
            <a:r>
              <a:rPr lang="ko-KR" altLang="en-US" dirty="0" err="1"/>
              <a:t>이청득심</a:t>
            </a:r>
            <a:r>
              <a:rPr lang="en-US" altLang="ko-KR" dirty="0"/>
              <a:t>(</a:t>
            </a:r>
            <a:r>
              <a:rPr lang="ko-KR" altLang="en-US" dirty="0" err="1"/>
              <a:t>以聽得心</a:t>
            </a:r>
            <a:r>
              <a:rPr lang="en-US" altLang="ko-KR" dirty="0"/>
              <a:t>) </a:t>
            </a:r>
            <a:r>
              <a:rPr lang="ko-KR" altLang="en-US" dirty="0"/>
              <a:t>들어야 마음을 얻는다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ko-KR" altLang="en-US" sz="1400" b="1" dirty="0" smtClean="0"/>
              <a:t>반응</a:t>
            </a:r>
            <a:r>
              <a:rPr lang="en-US" altLang="ko-KR" sz="1400" b="1" dirty="0" smtClean="0"/>
              <a:t>_</a:t>
            </a:r>
            <a:r>
              <a:rPr lang="ko-KR" altLang="en-US" sz="1400" b="1" dirty="0" smtClean="0"/>
              <a:t>대화의 물길을 돌리는 행동</a:t>
            </a:r>
            <a:endParaRPr lang="en-US" altLang="ko-KR" sz="1400" b="1" dirty="0"/>
          </a:p>
          <a:p>
            <a:endParaRPr lang="en-US" altLang="ko-KR" sz="900" dirty="0"/>
          </a:p>
          <a:p>
            <a:pPr>
              <a:buFont typeface="Georgia" pitchFamily="18" charset="0"/>
              <a:buChar char="­"/>
            </a:pPr>
            <a:r>
              <a:rPr lang="ko-KR" altLang="en-US" sz="1400" dirty="0" smtClean="0"/>
              <a:t>언젠가 방송인 신동엽이 말하는 방식을 유심히 들여다본 적이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신동엽은 조금 비약해서 얘기하면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한 번 말하고 두 번 듣고 세 번 맞장구를 치는 식으로 방송을 진행한다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신동엽은 출연자가 말할 때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함부로 끼어들거나 중간에 말허리를 꺾어 들어가지 않는다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그저 출연자가 편안하게 얘기를 꺼내놓을 수 있도록 배려하며 대화의 장을 조성한다</a:t>
            </a:r>
            <a:r>
              <a:rPr lang="en-US" altLang="ko-KR" sz="1400" dirty="0" smtClean="0"/>
              <a:t>.</a:t>
            </a:r>
          </a:p>
          <a:p>
            <a:pPr>
              <a:buFont typeface="Georgia" pitchFamily="18" charset="0"/>
              <a:buChar char="­"/>
            </a:pPr>
            <a:r>
              <a:rPr lang="ko-KR" altLang="en-US" sz="1400" dirty="0" smtClean="0"/>
              <a:t>이 같은 말의 품격이 요구되는 곳이 어디 방송뿐이랴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사회 곳곳에 뿌리 깊게 박혀 있는 불통과 대립을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타파하기 위해서라면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어쩌면 우리 모두가 토크쇼 사회자처럼 대화에 임해야 하는지도 모른다</a:t>
            </a:r>
            <a:r>
              <a:rPr lang="en-US" altLang="ko-KR" sz="1400" dirty="0" smtClean="0"/>
              <a:t>.</a:t>
            </a:r>
            <a:r>
              <a:rPr lang="en-US" altLang="ko-KR" sz="1400" dirty="0"/>
              <a:t/>
            </a:r>
            <a:br>
              <a:rPr lang="en-US" altLang="ko-KR" sz="1400" dirty="0"/>
            </a:br>
            <a:r>
              <a:rPr lang="ko-KR" altLang="en-US" sz="1400" dirty="0" smtClean="0"/>
              <a:t>상대의 말에 귀 기울이고 상황에 맞게 </a:t>
            </a:r>
            <a:r>
              <a:rPr lang="ko-KR" altLang="en-US" sz="1400" dirty="0" err="1" smtClean="0"/>
              <a:t>리액션을</a:t>
            </a:r>
            <a:r>
              <a:rPr lang="ko-KR" altLang="en-US" sz="1400" dirty="0" smtClean="0"/>
              <a:t> 주고받으면서 반응을 끌어내고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그 반응이 솟아난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공간을 헤집고 들어가 서로 마음을 탐험하고 헤아릴 필요가 있다</a:t>
            </a:r>
            <a:r>
              <a:rPr lang="en-US" altLang="ko-KR" sz="1400" dirty="0" smtClean="0"/>
              <a:t>.</a:t>
            </a:r>
          </a:p>
          <a:p>
            <a:pPr>
              <a:buFont typeface="Georgia" pitchFamily="18" charset="0"/>
              <a:buChar char="­"/>
            </a:pPr>
            <a:endParaRPr lang="en-US" altLang="ko-KR" sz="1400" dirty="0"/>
          </a:p>
          <a:p>
            <a:pPr>
              <a:buFont typeface="Georgia" pitchFamily="18" charset="0"/>
              <a:buChar char="­"/>
            </a:pPr>
            <a:r>
              <a:rPr lang="ko-KR" altLang="en-US" sz="1400" dirty="0" smtClean="0"/>
              <a:t>적당히 따뜻한 말을 접할 때마다 나는 이런 생각을 떠올린다</a:t>
            </a:r>
            <a:r>
              <a:rPr lang="en-US" altLang="ko-KR" sz="1400" dirty="0" smtClean="0"/>
              <a:t>. ‘</a:t>
            </a:r>
            <a:r>
              <a:rPr lang="ko-KR" altLang="en-US" sz="1400" dirty="0" smtClean="0"/>
              <a:t>하나의 상처와 다른 상처가 포개지거나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맞닿을 때 우리가 지닌 상처의 모서리는 조금씩 닳아서 마모되는 게 아닐까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그렇게 상처의 모서리가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둥글게 다듬어지면 그 위에서 위로와 희망이라는 새순이 돋아나는 건지도 몰라</a:t>
            </a:r>
            <a:r>
              <a:rPr lang="en-US" altLang="ko-KR" sz="1400" dirty="0" smtClean="0"/>
              <a:t>.’</a:t>
            </a:r>
          </a:p>
          <a:p>
            <a:pPr>
              <a:buFont typeface="Georgia" pitchFamily="18" charset="0"/>
              <a:buChar char="­"/>
            </a:pPr>
            <a:r>
              <a:rPr lang="ko-KR" altLang="en-US" sz="1400" dirty="0" smtClean="0"/>
              <a:t>사람과 사람이 주고받는 대화는 굽이쳐 흐르는 강물과 같다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상대가 건네는 말에 맞장구를 어떻게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하느냐에 따라 대화의 물길은 전혀 다른 방향으로 흐른다</a:t>
            </a:r>
            <a:r>
              <a:rPr lang="en-US" altLang="ko-KR" sz="1400" dirty="0" smtClean="0"/>
              <a:t>.</a:t>
            </a:r>
          </a:p>
          <a:p>
            <a:pPr>
              <a:buFont typeface="Georgia" pitchFamily="18" charset="0"/>
              <a:buChar char="­"/>
            </a:pPr>
            <a:r>
              <a:rPr lang="ko-KR" altLang="en-US" sz="1400" dirty="0" smtClean="0"/>
              <a:t>그 언어의 물결에 진심을 실어서 보내면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상대가 그걸 확인하는 순간 상처가 마모되거나 뭉툭해질 수도 있다</a:t>
            </a:r>
            <a:r>
              <a:rPr lang="en-US" altLang="ko-KR" sz="1400" dirty="0" smtClean="0"/>
              <a:t>.</a:t>
            </a:r>
            <a:r>
              <a:rPr lang="en-US" altLang="ko-KR" sz="1400" dirty="0"/>
              <a:t> </a:t>
            </a:r>
            <a:r>
              <a:rPr lang="ko-KR" altLang="en-US" sz="1400" dirty="0" smtClean="0"/>
              <a:t>그럼 날카로운 상처가 마음을 헤집고 돌아다니며 찌르지 않을 테고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상대방은 전보다 덜 아파하며 살아갈지도 모른다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비록 상처를 완벽히 지울 수는 없다고 해도 말이다</a:t>
            </a:r>
            <a:r>
              <a:rPr lang="en-US" altLang="ko-KR" sz="1400" dirty="0" smtClean="0"/>
              <a:t>.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29F30-205D-40DE-9A2C-967882FBDF68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128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1</a:t>
            </a:r>
            <a:r>
              <a:rPr lang="ko-KR" altLang="en-US" dirty="0"/>
              <a:t>강 </a:t>
            </a:r>
            <a:r>
              <a:rPr lang="ko-KR" altLang="en-US" dirty="0" err="1"/>
              <a:t>이청득심</a:t>
            </a:r>
            <a:r>
              <a:rPr lang="en-US" altLang="ko-KR" dirty="0"/>
              <a:t>(</a:t>
            </a:r>
            <a:r>
              <a:rPr lang="ko-KR" altLang="en-US" dirty="0" err="1"/>
              <a:t>以聽得心</a:t>
            </a:r>
            <a:r>
              <a:rPr lang="en-US" altLang="ko-KR" dirty="0"/>
              <a:t>) </a:t>
            </a:r>
            <a:r>
              <a:rPr lang="ko-KR" altLang="en-US" dirty="0"/>
              <a:t>들어야 마음을 얻는다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599056"/>
            <a:ext cx="8503920" cy="48542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 smtClean="0"/>
              <a:t>겸</a:t>
            </a:r>
            <a:r>
              <a:rPr lang="ko-KR" altLang="en-US" sz="1400" b="1" dirty="0"/>
              <a:t>상</a:t>
            </a:r>
            <a:r>
              <a:rPr lang="en-US" altLang="ko-KR" sz="1400" b="1" dirty="0" smtClean="0"/>
              <a:t>_</a:t>
            </a:r>
            <a:r>
              <a:rPr lang="ko-KR" altLang="en-US" sz="1400" b="1" dirty="0" smtClean="0"/>
              <a:t>함께 온기를 나누는 자리</a:t>
            </a:r>
            <a:endParaRPr lang="en-US" altLang="ko-KR" sz="1400" b="1" dirty="0"/>
          </a:p>
          <a:p>
            <a:pPr>
              <a:lnSpc>
                <a:spcPct val="150000"/>
              </a:lnSpc>
            </a:pPr>
            <a:endParaRPr lang="en-US" altLang="ko-KR" sz="800" dirty="0"/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300" dirty="0" smtClean="0"/>
              <a:t>국내 한 언론사가 </a:t>
            </a:r>
            <a:r>
              <a:rPr lang="ko-KR" altLang="en-US" sz="1300" dirty="0" err="1" smtClean="0"/>
              <a:t>스튜어트</a:t>
            </a:r>
            <a:r>
              <a:rPr lang="ko-KR" altLang="en-US" sz="1300" dirty="0" smtClean="0"/>
              <a:t> </a:t>
            </a:r>
            <a:r>
              <a:rPr lang="ko-KR" altLang="en-US" sz="1300" dirty="0" err="1" smtClean="0"/>
              <a:t>아이아몬드</a:t>
            </a:r>
            <a:r>
              <a:rPr lang="ko-KR" altLang="en-US" sz="1300" dirty="0" smtClean="0"/>
              <a:t> 교수를 </a:t>
            </a:r>
            <a:r>
              <a:rPr lang="ko-KR" altLang="en-US" sz="1300" dirty="0" err="1" smtClean="0"/>
              <a:t>만난자리에서</a:t>
            </a:r>
            <a:r>
              <a:rPr lang="ko-KR" altLang="en-US" sz="1300" dirty="0"/>
              <a:t>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en-US" altLang="ko-KR" sz="1300" dirty="0" smtClean="0"/>
              <a:t>“</a:t>
            </a:r>
            <a:r>
              <a:rPr lang="ko-KR" altLang="en-US" sz="1300" dirty="0" smtClean="0"/>
              <a:t>교수님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대한민국은 남과 북으로 분단된 나라입니다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남북의 당국자가 만나 협상을 진행하는 과정에서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어떤 </a:t>
            </a:r>
            <a:r>
              <a:rPr lang="ko-KR" altLang="en-US" sz="1300" dirty="0" smtClean="0"/>
              <a:t>점에 신경을 써야 할까요</a:t>
            </a:r>
            <a:r>
              <a:rPr lang="en-US" altLang="ko-KR" sz="1300" dirty="0" smtClean="0"/>
              <a:t>? </a:t>
            </a:r>
            <a:r>
              <a:rPr lang="ko-KR" altLang="en-US" sz="1300" dirty="0" smtClean="0"/>
              <a:t>성과를 거두기 위해서는 어떻게 해야 합니까</a:t>
            </a:r>
            <a:r>
              <a:rPr lang="en-US" altLang="ko-KR" sz="1300" dirty="0" smtClean="0"/>
              <a:t>?”</a:t>
            </a:r>
            <a:br>
              <a:rPr lang="en-US" altLang="ko-KR" sz="1300" dirty="0" smtClean="0"/>
            </a:br>
            <a:r>
              <a:rPr lang="ko-KR" altLang="en-US" sz="1300" dirty="0" smtClean="0"/>
              <a:t>교수의 대답은 </a:t>
            </a:r>
            <a:r>
              <a:rPr lang="en-US" altLang="ko-KR" sz="1300" dirty="0" smtClean="0"/>
              <a:t>“ </a:t>
            </a:r>
            <a:r>
              <a:rPr lang="ko-KR" altLang="en-US" sz="1300" dirty="0" smtClean="0"/>
              <a:t>글쎄요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협상 실무자들이 점심을 자주 먹었으면 좋겠습니다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서로의 의도를 어림짐작하고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납득할만한 </a:t>
            </a:r>
            <a:r>
              <a:rPr lang="ko-KR" altLang="en-US" sz="1300" dirty="0" smtClean="0"/>
              <a:t>제안을 </a:t>
            </a:r>
            <a:r>
              <a:rPr lang="ko-KR" altLang="en-US" sz="1300" dirty="0" smtClean="0"/>
              <a:t>건네기 </a:t>
            </a:r>
            <a:r>
              <a:rPr lang="ko-KR" altLang="en-US" sz="1300" dirty="0" smtClean="0"/>
              <a:t>위해서는 일상적인 얘기를 먼저 주고받는 게 도움이 됩니다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월드컵이나 스포츠 관련 화젯거리가 좋겠군요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스무 </a:t>
            </a:r>
            <a:r>
              <a:rPr lang="ko-KR" altLang="en-US" sz="1300" dirty="0" smtClean="0"/>
              <a:t>번쯤 식사하면서 </a:t>
            </a:r>
            <a:r>
              <a:rPr lang="ko-KR" altLang="en-US" sz="1300" dirty="0" smtClean="0"/>
              <a:t>자연스럽게 다가가고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또 서로 사적인 영역도 파악해야 해요</a:t>
            </a:r>
            <a:r>
              <a:rPr lang="en-US" altLang="ko-KR" sz="1300" dirty="0" smtClean="0"/>
              <a:t>.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그런 </a:t>
            </a:r>
            <a:r>
              <a:rPr lang="ko-KR" altLang="en-US" sz="1300" dirty="0" smtClean="0"/>
              <a:t>다음에 제대로 된 협상을 시작해야 합니다</a:t>
            </a:r>
            <a:r>
              <a:rPr lang="en-US" altLang="ko-KR" sz="1300" dirty="0" smtClean="0"/>
              <a:t>.” </a:t>
            </a:r>
            <a:br>
              <a:rPr lang="en-US" altLang="ko-KR" sz="1300" dirty="0" smtClean="0"/>
            </a:br>
            <a:r>
              <a:rPr lang="ko-KR" altLang="en-US" sz="1300" dirty="0" smtClean="0"/>
              <a:t>그런 의미에서 회식은 비생산적이고 획일적인 단합 대회가 아니라 함께 밥을 먹으며 온기를 나누는 행위 자체를 의미할 것이다</a:t>
            </a:r>
            <a:r>
              <a:rPr lang="en-US" altLang="ko-KR" sz="1300" dirty="0" smtClean="0"/>
              <a:t>. 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920F1-B2E7-4DA4-B334-65ED57716B7F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741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1</a:t>
            </a:r>
            <a:r>
              <a:rPr lang="ko-KR" altLang="en-US" dirty="0"/>
              <a:t>강 </a:t>
            </a:r>
            <a:r>
              <a:rPr lang="ko-KR" altLang="en-US" dirty="0" err="1"/>
              <a:t>이청득심</a:t>
            </a:r>
            <a:r>
              <a:rPr lang="en-US" altLang="ko-KR" dirty="0"/>
              <a:t>(</a:t>
            </a:r>
            <a:r>
              <a:rPr lang="ko-KR" altLang="en-US" dirty="0" err="1"/>
              <a:t>以聽得心</a:t>
            </a:r>
            <a:r>
              <a:rPr lang="en-US" altLang="ko-KR" dirty="0"/>
              <a:t>) </a:t>
            </a:r>
            <a:r>
              <a:rPr lang="ko-KR" altLang="en-US" dirty="0"/>
              <a:t>들어야 마음을 얻는다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455040"/>
            <a:ext cx="8503920" cy="48542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 smtClean="0"/>
              <a:t>겸</a:t>
            </a:r>
            <a:r>
              <a:rPr lang="ko-KR" altLang="en-US" sz="1400" b="1" dirty="0"/>
              <a:t>상</a:t>
            </a:r>
            <a:r>
              <a:rPr lang="en-US" altLang="ko-KR" sz="1400" b="1" dirty="0" smtClean="0"/>
              <a:t>_</a:t>
            </a:r>
            <a:r>
              <a:rPr lang="ko-KR" altLang="en-US" sz="1400" b="1" dirty="0" smtClean="0"/>
              <a:t>함께 온기를 나누는 자리</a:t>
            </a:r>
            <a:endParaRPr lang="en-US" altLang="ko-KR" sz="1400" b="1" dirty="0"/>
          </a:p>
          <a:p>
            <a:pPr marL="0" indent="0">
              <a:lnSpc>
                <a:spcPct val="150000"/>
              </a:lnSpc>
              <a:buNone/>
            </a:pPr>
            <a:endParaRPr lang="en-US" altLang="ko-KR" sz="700" dirty="0"/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300" dirty="0" smtClean="0"/>
              <a:t>신문 정치면에서 자주 볼 수 있는 표현 중에 </a:t>
            </a:r>
            <a:r>
              <a:rPr lang="en-US" altLang="ko-KR" sz="1300" dirty="0" smtClean="0"/>
              <a:t>‘</a:t>
            </a:r>
            <a:r>
              <a:rPr lang="ko-KR" altLang="en-US" sz="1300" dirty="0" smtClean="0"/>
              <a:t>식사정치</a:t>
            </a:r>
            <a:r>
              <a:rPr lang="en-US" altLang="ko-KR" sz="1300" dirty="0" smtClean="0"/>
              <a:t>’</a:t>
            </a:r>
            <a:r>
              <a:rPr lang="ko-KR" altLang="en-US" sz="1300" dirty="0" smtClean="0"/>
              <a:t>라는 것이 있다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정치인에게 식사는 나름의 정치적 목적과 의미를 겨냥해 힘껏 쏘아 올리는 날카로운 화살과 같다</a:t>
            </a:r>
            <a:r>
              <a:rPr lang="en-US" altLang="ko-KR" sz="1300" dirty="0" smtClean="0"/>
              <a:t>. “</a:t>
            </a:r>
            <a:r>
              <a:rPr lang="ko-KR" altLang="en-US" sz="1300" dirty="0" smtClean="0"/>
              <a:t>모든 정치는 밥상에서 시작된다</a:t>
            </a:r>
            <a:r>
              <a:rPr lang="en-US" altLang="ko-KR" sz="1300" dirty="0" smtClean="0"/>
              <a:t>.”</a:t>
            </a:r>
            <a:r>
              <a:rPr lang="ko-KR" altLang="en-US" sz="1300" dirty="0" smtClean="0"/>
              <a:t>는 말이 나도는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배경이기도 </a:t>
            </a:r>
            <a:r>
              <a:rPr lang="ko-KR" altLang="en-US" sz="1300" dirty="0" smtClean="0"/>
              <a:t>하다</a:t>
            </a:r>
            <a:r>
              <a:rPr lang="en-US" altLang="ko-KR" sz="1300" dirty="0" smtClean="0"/>
              <a:t>.</a:t>
            </a:r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300" dirty="0" smtClean="0"/>
              <a:t>버럭 </a:t>
            </a:r>
            <a:r>
              <a:rPr lang="ko-KR" altLang="en-US" sz="1300" dirty="0" err="1" smtClean="0"/>
              <a:t>오바마</a:t>
            </a:r>
            <a:r>
              <a:rPr lang="ko-KR" altLang="en-US" sz="1300" dirty="0" smtClean="0"/>
              <a:t> 전 미국 대통령도 정치적 고비마다 비장의 보검을 꺼내듯 </a:t>
            </a:r>
            <a:r>
              <a:rPr lang="en-US" altLang="ko-KR" sz="1300" dirty="0" smtClean="0"/>
              <a:t>‘</a:t>
            </a:r>
            <a:r>
              <a:rPr lang="ko-KR" altLang="en-US" sz="1300" dirty="0" smtClean="0"/>
              <a:t>식사정치</a:t>
            </a:r>
            <a:r>
              <a:rPr lang="en-US" altLang="ko-KR" sz="1300" dirty="0" smtClean="0"/>
              <a:t>’ </a:t>
            </a:r>
            <a:r>
              <a:rPr lang="ko-KR" altLang="en-US" sz="1300" dirty="0" smtClean="0"/>
              <a:t>카드를 뽑아 들었다</a:t>
            </a:r>
            <a:r>
              <a:rPr lang="en-US" altLang="ko-KR" sz="1300" dirty="0" smtClean="0"/>
              <a:t>.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식사정치는 </a:t>
            </a:r>
            <a:r>
              <a:rPr lang="ko-KR" altLang="en-US" sz="1300" dirty="0" smtClean="0"/>
              <a:t>메시지를 전하는 사람의 태도는 물론 장소와 방법에 대해 생각할 거리를 던져준다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커뮤니케이션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전문가들은 </a:t>
            </a:r>
            <a:r>
              <a:rPr lang="en-US" altLang="ko-KR" sz="1300" dirty="0" smtClean="0"/>
              <a:t>“</a:t>
            </a:r>
            <a:r>
              <a:rPr lang="ko-KR" altLang="en-US" sz="1300" dirty="0" smtClean="0"/>
              <a:t>메신저</a:t>
            </a:r>
            <a:r>
              <a:rPr lang="en-US" altLang="ko-KR" sz="1300" dirty="0" smtClean="0"/>
              <a:t>(Messenger)</a:t>
            </a:r>
            <a:r>
              <a:rPr lang="ko-KR" altLang="en-US" sz="1300" dirty="0" smtClean="0"/>
              <a:t>가 곧 메시지</a:t>
            </a:r>
            <a:r>
              <a:rPr lang="en-US" altLang="ko-KR" sz="1300" dirty="0" smtClean="0"/>
              <a:t>(Message)”</a:t>
            </a:r>
            <a:r>
              <a:rPr lang="ko-KR" altLang="en-US" sz="1300" dirty="0" smtClean="0"/>
              <a:t>라는 말을 곧잘 한다</a:t>
            </a:r>
            <a:r>
              <a:rPr lang="en-US" altLang="ko-KR" sz="1300" dirty="0" smtClean="0"/>
              <a:t>.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나는 </a:t>
            </a:r>
            <a:r>
              <a:rPr lang="ko-KR" altLang="en-US" sz="1300" dirty="0" smtClean="0"/>
              <a:t>여기서 더 나아가 </a:t>
            </a:r>
            <a:r>
              <a:rPr lang="en-US" altLang="ko-KR" sz="1300" dirty="0" smtClean="0"/>
              <a:t>“</a:t>
            </a:r>
            <a:r>
              <a:rPr lang="ko-KR" altLang="en-US" sz="1300" dirty="0" smtClean="0"/>
              <a:t>메시지 장소</a:t>
            </a:r>
            <a:r>
              <a:rPr lang="en-US" altLang="ko-KR" sz="1300" dirty="0" smtClean="0"/>
              <a:t>(Message spot)</a:t>
            </a:r>
            <a:r>
              <a:rPr lang="ko-KR" altLang="en-US" sz="1300" dirty="0" smtClean="0"/>
              <a:t>가 곧 메시지</a:t>
            </a:r>
            <a:r>
              <a:rPr lang="en-US" altLang="ko-KR" sz="1300" dirty="0" smtClean="0"/>
              <a:t>”</a:t>
            </a:r>
            <a:r>
              <a:rPr lang="ko-KR" altLang="en-US" sz="1300" dirty="0" smtClean="0"/>
              <a:t>라고 부연하고 싶다</a:t>
            </a:r>
            <a:r>
              <a:rPr lang="en-US" altLang="ko-KR" sz="1300" dirty="0" smtClean="0"/>
              <a:t>.</a:t>
            </a:r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300" dirty="0" smtClean="0"/>
              <a:t>특히 겸상(兼床)은 관계의 문을 여는 중요한 관문이다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식탁을 마주하고 반찬을 권하거나 집어 건네면서 일상의 고단함을 공유하고 상대방의 온기를 느낀다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그러면서 자연스레 서로에 대한 경계심을 허물어뜨린다</a:t>
            </a:r>
            <a:r>
              <a:rPr lang="en-US" altLang="ko-KR" sz="1300" dirty="0" smtClean="0"/>
              <a:t>.</a:t>
            </a:r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300" dirty="0" smtClean="0"/>
              <a:t> 혹 아는가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얼굴을 마주하고 반찬을 권하는 순간 세상살이에 지친 고단함이 봄날 눈 녹듯이 사라지고</a:t>
            </a:r>
            <a:r>
              <a:rPr lang="en-US" altLang="ko-KR" sz="1300" dirty="0" smtClean="0"/>
              <a:t>,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단순히 </a:t>
            </a:r>
            <a:r>
              <a:rPr lang="ko-KR" altLang="en-US" sz="1300" dirty="0" smtClean="0"/>
              <a:t>끼니를 채우는 시간이 아니라 마음을 채우는 시간이 될지도 모르는 일이다</a:t>
            </a:r>
            <a:r>
              <a:rPr lang="en-US" altLang="ko-KR" sz="1300" dirty="0" smtClean="0"/>
              <a:t>.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920F1-B2E7-4DA4-B334-65ED57716B7F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102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</a:t>
            </a:r>
            <a:r>
              <a:rPr lang="ko-KR" altLang="en-US" dirty="0"/>
              <a:t>강 과언무환</a:t>
            </a:r>
            <a:r>
              <a:rPr lang="en-US" altLang="ko-KR" dirty="0"/>
              <a:t>(</a:t>
            </a:r>
            <a:r>
              <a:rPr lang="ko-KR" altLang="en-US" dirty="0"/>
              <a:t>寡言無患</a:t>
            </a:r>
            <a:r>
              <a:rPr lang="en-US" altLang="ko-KR" dirty="0"/>
              <a:t>) </a:t>
            </a:r>
            <a:r>
              <a:rPr lang="ko-KR" altLang="en-US" dirty="0"/>
              <a:t>말이 적으면 근심이 없다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r>
              <a:rPr lang="ko-KR" altLang="en-US" dirty="0" err="1" smtClean="0">
                <a:hlinkClick r:id="rId2"/>
              </a:rPr>
              <a:t>오바마</a:t>
            </a:r>
            <a:r>
              <a:rPr lang="ko-KR" altLang="en-US" dirty="0" smtClean="0">
                <a:hlinkClick r:id="rId2"/>
              </a:rPr>
              <a:t> </a:t>
            </a:r>
            <a:r>
              <a:rPr lang="en-US" altLang="ko-KR" dirty="0" smtClean="0">
                <a:hlinkClick r:id="rId2"/>
              </a:rPr>
              <a:t>51</a:t>
            </a:r>
            <a:r>
              <a:rPr lang="ko-KR" altLang="en-US" dirty="0" smtClean="0">
                <a:hlinkClick r:id="rId2"/>
              </a:rPr>
              <a:t>초 영상</a:t>
            </a:r>
            <a:r>
              <a:rPr lang="en-US" altLang="ko-KR" dirty="0" smtClean="0">
                <a:hlinkClick r:id="rId2"/>
              </a:rPr>
              <a:t>_34</a:t>
            </a:r>
            <a:r>
              <a:rPr lang="ko-KR" altLang="en-US" dirty="0" err="1" smtClean="0">
                <a:hlinkClick r:id="rId2"/>
              </a:rPr>
              <a:t>분용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err="1" smtClean="0">
                <a:hlinkClick r:id="rId3"/>
              </a:rPr>
              <a:t>오바마</a:t>
            </a:r>
            <a:r>
              <a:rPr lang="ko-KR" altLang="en-US" dirty="0" smtClean="0">
                <a:hlinkClick r:id="rId3"/>
              </a:rPr>
              <a:t> </a:t>
            </a:r>
            <a:r>
              <a:rPr lang="en-US" altLang="ko-KR" dirty="0" smtClean="0">
                <a:hlinkClick r:id="rId3"/>
              </a:rPr>
              <a:t>51</a:t>
            </a:r>
            <a:r>
              <a:rPr lang="ko-KR" altLang="en-US" dirty="0" smtClean="0">
                <a:hlinkClick r:id="rId3"/>
              </a:rPr>
              <a:t>초의 침묵</a:t>
            </a:r>
            <a:r>
              <a:rPr lang="en-US" altLang="ko-KR" dirty="0" smtClean="0">
                <a:hlinkClick r:id="rId3"/>
              </a:rPr>
              <a:t>_1</a:t>
            </a:r>
            <a:r>
              <a:rPr lang="ko-KR" altLang="en-US" dirty="0" err="1" smtClean="0">
                <a:hlinkClick r:id="rId3"/>
              </a:rPr>
              <a:t>분용</a:t>
            </a:r>
            <a:endParaRPr lang="en-US" altLang="ko-KR" dirty="0"/>
          </a:p>
          <a:p>
            <a:endParaRPr lang="en-US" altLang="ko-KR" dirty="0" smtClean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AEA-7E61-4340-A864-10FA322ABFCF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916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62500" lnSpcReduction="20000"/>
          </a:bodyPr>
          <a:lstStyle/>
          <a:p>
            <a:r>
              <a:rPr lang="ko-KR" altLang="en-US" b="1" dirty="0" smtClean="0"/>
              <a:t>침묵</a:t>
            </a:r>
            <a:r>
              <a:rPr lang="en-US" altLang="ko-KR" b="1" dirty="0" smtClean="0"/>
              <a:t>_</a:t>
            </a:r>
            <a:r>
              <a:rPr lang="ko-KR" altLang="en-US" b="1" dirty="0" smtClean="0"/>
              <a:t>때로는 말도 쉼이 필요하다</a:t>
            </a:r>
            <a:endParaRPr lang="en-US" altLang="ko-KR" b="1" dirty="0"/>
          </a:p>
          <a:p>
            <a:endParaRPr lang="en-US" altLang="ko-KR" sz="3200" dirty="0"/>
          </a:p>
          <a:p>
            <a:pPr>
              <a:buFont typeface="Georgia" pitchFamily="18" charset="0"/>
              <a:buChar char="­"/>
            </a:pPr>
            <a:r>
              <a:rPr lang="ko-KR" altLang="en-US" dirty="0" smtClean="0"/>
              <a:t>침묵은 말실수를 줄이는 지름길이다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말은 생각과 감정을 담아내는 그릇이다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그걸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아무 생각 없이 대화라는 식탁 위에 올려놓다 보면 꼭 사단이 일어난다</a:t>
            </a:r>
            <a:r>
              <a:rPr lang="en-US" altLang="ko-KR" dirty="0" smtClean="0"/>
              <a:t>.</a:t>
            </a:r>
          </a:p>
          <a:p>
            <a:pPr>
              <a:buFont typeface="Georgia" pitchFamily="18" charset="0"/>
              <a:buChar char="­"/>
            </a:pPr>
            <a:endParaRPr lang="en-US" altLang="ko-KR" dirty="0" smtClean="0"/>
          </a:p>
          <a:p>
            <a:pPr>
              <a:buFont typeface="Georgia" pitchFamily="18" charset="0"/>
              <a:buChar char="­"/>
            </a:pPr>
            <a:r>
              <a:rPr lang="ko-KR" altLang="en-US" dirty="0" err="1" smtClean="0"/>
              <a:t>오바마는</a:t>
            </a:r>
            <a:r>
              <a:rPr lang="ko-KR" altLang="en-US" dirty="0" smtClean="0"/>
              <a:t> 분명 침묵의 가치를 알고 있었고 그걸 바탕으로 무언의 대화를 시도한 게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아닐까 싶다</a:t>
            </a:r>
            <a:r>
              <a:rPr lang="en-US" altLang="ko-KR" dirty="0" smtClean="0"/>
              <a:t>.</a:t>
            </a:r>
          </a:p>
          <a:p>
            <a:pPr>
              <a:buFont typeface="Georgia" pitchFamily="18" charset="0"/>
              <a:buChar char="­"/>
            </a:pPr>
            <a:r>
              <a:rPr lang="ko-KR" altLang="en-US" dirty="0" err="1" smtClean="0"/>
              <a:t>오바마</a:t>
            </a:r>
            <a:r>
              <a:rPr lang="ko-KR" altLang="en-US" dirty="0" smtClean="0"/>
              <a:t> 대통령은 연설 도중 입술을 다문 채 희생자 가족의 아픔을 자신도 처절하게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느끼고 있음을 표정과 눈빛으로 표현했다</a:t>
            </a:r>
            <a:r>
              <a:rPr lang="en-US" altLang="ko-KR" dirty="0" smtClean="0"/>
              <a:t>.</a:t>
            </a:r>
          </a:p>
          <a:p>
            <a:pPr>
              <a:buFont typeface="Georgia" pitchFamily="18" charset="0"/>
              <a:buChar char="­"/>
            </a:pPr>
            <a:r>
              <a:rPr lang="ko-KR" altLang="en-US" dirty="0" smtClean="0"/>
              <a:t>그의 감정의 밑바닥에 잠복해 있던 진심은 가슴을 열고 걸어 나와 침묵이라는 샛길로 들어섰다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그리고 돌고 돌아 </a:t>
            </a:r>
            <a:r>
              <a:rPr lang="ko-KR" altLang="en-US" dirty="0" err="1" smtClean="0"/>
              <a:t>추모객의</a:t>
            </a:r>
            <a:r>
              <a:rPr lang="ko-KR" altLang="en-US" dirty="0" smtClean="0"/>
              <a:t> 마음이라는 도착지에 </a:t>
            </a:r>
            <a:r>
              <a:rPr lang="ko-KR" altLang="en-US" dirty="0" err="1" smtClean="0"/>
              <a:t>가닿았다</a:t>
            </a:r>
            <a:r>
              <a:rPr lang="en-US" altLang="ko-KR" dirty="0" smtClean="0"/>
              <a:t>.</a:t>
            </a:r>
          </a:p>
          <a:p>
            <a:pPr>
              <a:buFont typeface="Georgia" pitchFamily="18" charset="0"/>
              <a:buChar char="­"/>
            </a:pPr>
            <a:endParaRPr lang="en-US" altLang="ko-KR" dirty="0" smtClean="0"/>
          </a:p>
          <a:p>
            <a:pPr>
              <a:buFont typeface="Georgia" pitchFamily="18" charset="0"/>
              <a:buChar char="­"/>
            </a:pPr>
            <a:r>
              <a:rPr lang="ko-KR" altLang="en-US" dirty="0" smtClean="0"/>
              <a:t>쉼이 필요한 것은 말도 마찬가지다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사람들에게 그럴싸한 말을 쉴 새 없이 쏟아내는 게 대수가 아니다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중요한 것은 말을 잘하는 게 아니라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적절한 때에 말을 거두고 진심을 나눌 수 있느냐 하는 것이 아닐까</a:t>
            </a:r>
            <a:r>
              <a:rPr lang="en-US" altLang="ko-KR" dirty="0" smtClean="0"/>
              <a:t>.</a:t>
            </a:r>
          </a:p>
          <a:p>
            <a:pPr>
              <a:buFont typeface="Georgia" pitchFamily="18" charset="0"/>
              <a:buChar char="­"/>
            </a:pPr>
            <a:endParaRPr lang="en-US" altLang="ko-KR" dirty="0"/>
          </a:p>
          <a:p>
            <a:pPr>
              <a:buFont typeface="Georgia" pitchFamily="18" charset="0"/>
              <a:buChar char="­"/>
            </a:pPr>
            <a:r>
              <a:rPr lang="ko-KR" altLang="en-US" dirty="0" smtClean="0"/>
              <a:t>숙성되지 못한 말은 오히려 침묵만 못하다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ko-KR" altLang="en-US" dirty="0" smtClean="0"/>
              <a:t>인간의 가장 깊은 감정은 대게 말이 아닌 침묵 속에 자리하고 있다</a:t>
            </a:r>
            <a:r>
              <a:rPr lang="en-US" altLang="ko-KR" dirty="0" smtClean="0"/>
              <a:t>.</a:t>
            </a: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2</a:t>
            </a:r>
            <a:r>
              <a:rPr lang="ko-KR" altLang="en-US" dirty="0"/>
              <a:t>강 과언무환</a:t>
            </a:r>
            <a:r>
              <a:rPr lang="en-US" altLang="ko-KR" dirty="0"/>
              <a:t>(</a:t>
            </a:r>
            <a:r>
              <a:rPr lang="ko-KR" altLang="en-US" dirty="0"/>
              <a:t>寡言無患</a:t>
            </a:r>
            <a:r>
              <a:rPr lang="en-US" altLang="ko-KR" dirty="0"/>
              <a:t>) </a:t>
            </a:r>
            <a:r>
              <a:rPr lang="ko-KR" altLang="en-US" dirty="0"/>
              <a:t>말이 적으면 근심이 없다 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5FD8-9AB9-4845-89BF-FF68A3733724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917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2</a:t>
            </a:r>
            <a:r>
              <a:rPr lang="ko-KR" altLang="en-US" dirty="0"/>
              <a:t>강 과언무환</a:t>
            </a:r>
            <a:r>
              <a:rPr lang="en-US" altLang="ko-KR" dirty="0"/>
              <a:t>(</a:t>
            </a:r>
            <a:r>
              <a:rPr lang="ko-KR" altLang="en-US" dirty="0"/>
              <a:t>寡言無患</a:t>
            </a:r>
            <a:r>
              <a:rPr lang="en-US" altLang="ko-KR" dirty="0"/>
              <a:t>) </a:t>
            </a:r>
            <a:r>
              <a:rPr lang="ko-KR" altLang="en-US" dirty="0"/>
              <a:t>말이 적으면 근심이 없다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599056"/>
            <a:ext cx="8503920" cy="48542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1400" b="1" dirty="0" smtClean="0"/>
              <a:t>긍정</a:t>
            </a:r>
            <a:r>
              <a:rPr lang="en-US" altLang="ko-KR" sz="1400" b="1" dirty="0" smtClean="0"/>
              <a:t>_</a:t>
            </a:r>
            <a:r>
              <a:rPr lang="ko-KR" altLang="en-US" sz="1400" b="1" dirty="0" smtClean="0"/>
              <a:t>말은 종종 현실과 공명한다</a:t>
            </a:r>
            <a:endParaRPr lang="en-US" altLang="ko-KR" sz="1400" b="1" dirty="0"/>
          </a:p>
          <a:p>
            <a:pPr>
              <a:lnSpc>
                <a:spcPct val="120000"/>
              </a:lnSpc>
            </a:pPr>
            <a:endParaRPr lang="en-US" altLang="ko-KR" sz="105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1300" dirty="0" smtClean="0"/>
              <a:t>윌 </a:t>
            </a:r>
            <a:r>
              <a:rPr lang="ko-KR" altLang="en-US" sz="1300" dirty="0" err="1" smtClean="0"/>
              <a:t>스미스</a:t>
            </a:r>
            <a:r>
              <a:rPr lang="ko-KR" altLang="en-US" sz="1300" dirty="0" smtClean="0"/>
              <a:t> 주연의 영화 </a:t>
            </a:r>
            <a:r>
              <a:rPr lang="en-US" altLang="ko-KR" sz="1300" dirty="0" smtClean="0"/>
              <a:t>&lt;</a:t>
            </a:r>
            <a:r>
              <a:rPr lang="ko-KR" altLang="en-US" sz="1300" dirty="0" smtClean="0"/>
              <a:t>행복을 찾아서</a:t>
            </a:r>
            <a:r>
              <a:rPr lang="en-US" altLang="ko-KR" sz="1300" dirty="0" smtClean="0"/>
              <a:t>&gt;</a:t>
            </a:r>
            <a:br>
              <a:rPr lang="en-US" altLang="ko-KR" sz="1300" dirty="0" smtClean="0"/>
            </a:br>
            <a:r>
              <a:rPr lang="en-US" altLang="ko-KR" sz="1300" dirty="0" smtClean="0"/>
              <a:t>“</a:t>
            </a:r>
            <a:r>
              <a:rPr lang="ko-KR" altLang="en-US" sz="1300" dirty="0" smtClean="0"/>
              <a:t>나는 노숙자</a:t>
            </a:r>
            <a:r>
              <a:rPr lang="en-US" altLang="ko-KR" sz="1300" dirty="0" smtClean="0"/>
              <a:t>(Homeless)</a:t>
            </a:r>
            <a:r>
              <a:rPr lang="ko-KR" altLang="en-US" sz="1300" dirty="0" smtClean="0"/>
              <a:t>일 뿐이지 희망이 없는</a:t>
            </a:r>
            <a:r>
              <a:rPr lang="en-US" altLang="ko-KR" sz="1300" dirty="0" smtClean="0"/>
              <a:t>(Hopeless)</a:t>
            </a:r>
            <a:r>
              <a:rPr lang="ko-KR" altLang="en-US" sz="1300" dirty="0" smtClean="0"/>
              <a:t>건 아니야</a:t>
            </a:r>
            <a:r>
              <a:rPr lang="en-US" altLang="ko-KR" sz="1300" dirty="0" smtClean="0"/>
              <a:t>.” </a:t>
            </a:r>
            <a:r>
              <a:rPr lang="ko-KR" altLang="en-US" sz="1300" dirty="0" smtClean="0"/>
              <a:t>라는 희망을 포기하지 않는 모습으로 시작</a:t>
            </a:r>
            <a:r>
              <a:rPr lang="en-US" altLang="ko-KR" sz="1300" dirty="0" smtClean="0"/>
              <a:t>. </a:t>
            </a:r>
            <a:br>
              <a:rPr lang="en-US" altLang="ko-KR" sz="1300" dirty="0" smtClean="0"/>
            </a:br>
            <a:r>
              <a:rPr lang="ko-KR" altLang="en-US" sz="1300" dirty="0" err="1" smtClean="0"/>
              <a:t>영화속</a:t>
            </a:r>
            <a:r>
              <a:rPr lang="ko-KR" altLang="en-US" sz="1300" dirty="0" smtClean="0"/>
              <a:t> 주인공 </a:t>
            </a:r>
            <a:r>
              <a:rPr lang="ko-KR" altLang="en-US" sz="1300" dirty="0" err="1" smtClean="0"/>
              <a:t>가드너의</a:t>
            </a:r>
            <a:r>
              <a:rPr lang="ko-KR" altLang="en-US" sz="1300" dirty="0" smtClean="0"/>
              <a:t> 마음속에서 꿈틀대다가 입술을 뚫고 </a:t>
            </a:r>
            <a:r>
              <a:rPr lang="ko-KR" altLang="en-US" sz="1300" dirty="0" err="1" smtClean="0"/>
              <a:t>뛰쳐</a:t>
            </a:r>
            <a:r>
              <a:rPr lang="ko-KR" altLang="en-US" sz="1300" dirty="0" smtClean="0"/>
              <a:t> 나온 긍정의 언어는 </a:t>
            </a:r>
            <a:r>
              <a:rPr lang="ko-KR" altLang="en-US" sz="1300" dirty="0" err="1" smtClean="0"/>
              <a:t>면접관의</a:t>
            </a:r>
            <a:r>
              <a:rPr lang="ko-KR" altLang="en-US" sz="1300" dirty="0" smtClean="0"/>
              <a:t> 귀와 마음을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운동자 삼아 쏜살같이 내달렸다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뭐 하나 내세울 것이 없었던 그가 말 한마디로 취업에 성공한 것이다</a:t>
            </a:r>
            <a:r>
              <a:rPr lang="en-US" altLang="ko-KR" sz="1300" dirty="0" smtClean="0"/>
              <a:t>.</a:t>
            </a:r>
            <a:r>
              <a:rPr lang="en-US" altLang="ko-KR" sz="1300" dirty="0"/>
              <a:t>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그리고 훗날 자신의 이름을 딴 </a:t>
            </a:r>
            <a:r>
              <a:rPr lang="en-US" altLang="ko-KR" sz="1300" dirty="0" smtClean="0"/>
              <a:t>‘</a:t>
            </a:r>
            <a:r>
              <a:rPr lang="ko-KR" altLang="en-US" sz="1300" dirty="0" err="1" smtClean="0"/>
              <a:t>크리스</a:t>
            </a:r>
            <a:r>
              <a:rPr lang="ko-KR" altLang="en-US" sz="1300" dirty="0" smtClean="0"/>
              <a:t> </a:t>
            </a:r>
            <a:r>
              <a:rPr lang="ko-KR" altLang="en-US" sz="1300" dirty="0" err="1" smtClean="0"/>
              <a:t>가드너</a:t>
            </a:r>
            <a:r>
              <a:rPr lang="ko-KR" altLang="en-US" sz="1300" dirty="0" smtClean="0"/>
              <a:t> </a:t>
            </a:r>
            <a:r>
              <a:rPr lang="ko-KR" altLang="en-US" sz="1300" dirty="0" err="1" smtClean="0"/>
              <a:t>홀딩스</a:t>
            </a:r>
            <a:r>
              <a:rPr lang="ko-KR" altLang="en-US" sz="1300" dirty="0" smtClean="0"/>
              <a:t> 인터내셔널</a:t>
            </a:r>
            <a:r>
              <a:rPr lang="en-US" altLang="ko-KR" sz="1300" dirty="0" smtClean="0"/>
              <a:t>’</a:t>
            </a:r>
            <a:r>
              <a:rPr lang="ko-KR" altLang="en-US" sz="1300" dirty="0" smtClean="0"/>
              <a:t>의 최고경영자가 된다</a:t>
            </a:r>
            <a:r>
              <a:rPr lang="en-US" altLang="ko-KR" sz="13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000" dirty="0" smtClean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1300" dirty="0" err="1" smtClean="0"/>
              <a:t>살다보면</a:t>
            </a:r>
            <a:r>
              <a:rPr lang="ko-KR" altLang="en-US" sz="1300" dirty="0" smtClean="0"/>
              <a:t> </a:t>
            </a:r>
            <a:r>
              <a:rPr lang="ko-KR" altLang="en-US" sz="1300" dirty="0" err="1" smtClean="0"/>
              <a:t>크리스</a:t>
            </a:r>
            <a:r>
              <a:rPr lang="ko-KR" altLang="en-US" sz="1300" dirty="0" smtClean="0"/>
              <a:t> </a:t>
            </a:r>
            <a:r>
              <a:rPr lang="ko-KR" altLang="en-US" sz="1300" dirty="0" err="1" smtClean="0"/>
              <a:t>가드너의</a:t>
            </a:r>
            <a:r>
              <a:rPr lang="ko-KR" altLang="en-US" sz="1300" dirty="0" smtClean="0"/>
              <a:t> 사례처럼 말에는 분명 모종의 기운이 담긴다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그 기운은 말 속에 씨앗의 형태로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숨어있다가 훗날 무럭무럭 자라 나름의 결실로 이어지기도 한다</a:t>
            </a:r>
            <a:r>
              <a:rPr lang="en-US" altLang="ko-KR" sz="1300" dirty="0" smtClean="0"/>
              <a:t>.</a:t>
            </a:r>
            <a:endParaRPr lang="en-US" altLang="ko-KR" sz="13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000" dirty="0" smtClean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1300" dirty="0" smtClean="0"/>
              <a:t>말은 </a:t>
            </a:r>
            <a:r>
              <a:rPr lang="ko-KR" altLang="en-US" sz="1300" dirty="0" err="1" smtClean="0"/>
              <a:t>오모하다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말은 자석과 같다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말 속에 어떤 기운을 담느냐에 따라 그 말에 온갖 것이 달라붙는다</a:t>
            </a:r>
            <a:r>
              <a:rPr lang="en-US" altLang="ko-KR" sz="13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0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1300" dirty="0" err="1" smtClean="0"/>
              <a:t>근자열</a:t>
            </a:r>
            <a:r>
              <a:rPr lang="ko-KR" altLang="en-US" sz="1300" dirty="0" smtClean="0"/>
              <a:t> 원자래</a:t>
            </a:r>
            <a:r>
              <a:rPr lang="en-US" altLang="ko-KR" sz="1300" dirty="0" smtClean="0"/>
              <a:t>(</a:t>
            </a:r>
            <a:r>
              <a:rPr lang="ko-KR" altLang="en-US" sz="1300" dirty="0" err="1" smtClean="0"/>
              <a:t>近者悅</a:t>
            </a:r>
            <a:r>
              <a:rPr lang="ko-KR" altLang="en-US" sz="1300" dirty="0" smtClean="0"/>
              <a:t> 遠者來</a:t>
            </a:r>
            <a:r>
              <a:rPr lang="en-US" altLang="ko-KR" sz="1300" dirty="0" smtClean="0"/>
              <a:t>) : </a:t>
            </a:r>
            <a:r>
              <a:rPr lang="ko-KR" altLang="en-US" sz="1300" dirty="0" smtClean="0"/>
              <a:t>가까이 있는 사람을 기쁘게 하면 멀리 있는 사람도 모여들게 마련이다</a:t>
            </a:r>
            <a:r>
              <a:rPr lang="en-US" altLang="ko-KR" sz="13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1300" dirty="0" smtClean="0"/>
              <a:t>종종 가슴에 손을 얹고 돌아볼 필요가 있다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내 말과 글과 숨결이 지나간 흔적을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그리고 솔직함과 무례함을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구분하지 못한 채 사는 건 아닌지를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말이라는 악기를 아름답게 연주하지 않고 오로지 뾰족한 무기로만 사용하는 것은 아닌지를</a:t>
            </a:r>
            <a:r>
              <a:rPr lang="en-US" altLang="ko-KR" sz="1300" dirty="0" smtClean="0"/>
              <a:t>…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A2911-CE8C-4B8C-9E7C-785C1EAEB275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970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2</a:t>
            </a:r>
            <a:r>
              <a:rPr lang="ko-KR" altLang="en-US" dirty="0"/>
              <a:t>강 과언무환</a:t>
            </a:r>
            <a:r>
              <a:rPr lang="en-US" altLang="ko-KR" dirty="0"/>
              <a:t>(</a:t>
            </a:r>
            <a:r>
              <a:rPr lang="ko-KR" altLang="en-US" dirty="0"/>
              <a:t>寡言無患</a:t>
            </a:r>
            <a:r>
              <a:rPr lang="en-US" altLang="ko-KR" dirty="0"/>
              <a:t>) </a:t>
            </a:r>
            <a:r>
              <a:rPr lang="ko-KR" altLang="en-US" dirty="0"/>
              <a:t>말이 적으면 근심이 없다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556792"/>
            <a:ext cx="8503920" cy="3096344"/>
          </a:xfrm>
        </p:spPr>
        <p:txBody>
          <a:bodyPr>
            <a:normAutofit fontScale="47500" lnSpcReduction="20000"/>
          </a:bodyPr>
          <a:lstStyle/>
          <a:p>
            <a:r>
              <a:rPr lang="ko-KR" altLang="en-US" sz="2900" b="1" dirty="0" smtClean="0"/>
              <a:t>시선</a:t>
            </a:r>
            <a:r>
              <a:rPr lang="en-US" altLang="ko-KR" sz="2900" b="1" dirty="0" smtClean="0"/>
              <a:t>_</a:t>
            </a:r>
            <a:r>
              <a:rPr lang="ko-KR" altLang="en-US" sz="2900" b="1" dirty="0" smtClean="0"/>
              <a:t>관점의 중심을 기울이는 일</a:t>
            </a:r>
            <a:endParaRPr lang="en-US" altLang="ko-KR" sz="2900" b="1" dirty="0"/>
          </a:p>
          <a:p>
            <a:endParaRPr lang="en-US" altLang="ko-KR" sz="2200" dirty="0"/>
          </a:p>
          <a:p>
            <a:pPr>
              <a:lnSpc>
                <a:spcPct val="170000"/>
              </a:lnSpc>
              <a:buFont typeface="Georgia" pitchFamily="18" charset="0"/>
              <a:buChar char="­"/>
            </a:pPr>
            <a:r>
              <a:rPr lang="en-US" altLang="ko-KR" dirty="0" smtClean="0"/>
              <a:t>‘</a:t>
            </a:r>
            <a:r>
              <a:rPr lang="ko-KR" altLang="en-US" dirty="0" smtClean="0"/>
              <a:t>역지사지(易地思之)</a:t>
            </a:r>
            <a:r>
              <a:rPr lang="en-US" altLang="ko-KR" dirty="0" smtClean="0"/>
              <a:t>’ </a:t>
            </a:r>
            <a:br>
              <a:rPr lang="en-US" altLang="ko-KR" dirty="0" smtClean="0"/>
            </a:br>
            <a:r>
              <a:rPr lang="ko-KR" altLang="en-US" dirty="0" smtClean="0"/>
              <a:t>말 그대로 입장을 한 번 바꿔놓고 생각해보자는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역지사지가 소통을 위한 전제 조건임은 틀림없지만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말처럼 쉽지만은 않은 것 또한 사실이다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얼마 전 진정한 의미의 역지사지에 대해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곱씹어볼 기회가 있었다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  <a:buFont typeface="Georgia" pitchFamily="18" charset="0"/>
              <a:buChar char="­"/>
            </a:pPr>
            <a:r>
              <a:rPr lang="en-US" altLang="ko-KR" dirty="0" smtClean="0"/>
              <a:t>‘</a:t>
            </a:r>
            <a:r>
              <a:rPr lang="ko-KR" altLang="en-US" dirty="0" err="1" smtClean="0"/>
              <a:t>좌우</a:t>
            </a:r>
            <a:r>
              <a:rPr lang="ko-KR" altLang="en-US" dirty="0" err="1"/>
              <a:t>봉원</a:t>
            </a:r>
            <a:r>
              <a:rPr lang="ko-KR" altLang="en-US" dirty="0"/>
              <a:t> </a:t>
            </a:r>
            <a:r>
              <a:rPr lang="ko-KR" altLang="en-US" dirty="0" smtClean="0"/>
              <a:t>(左右 逢原)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“</a:t>
            </a:r>
            <a:r>
              <a:rPr lang="ko-KR" altLang="en-US" dirty="0" smtClean="0"/>
              <a:t>주변에서 맞닥뜨리는 사건과 현상 모두가 학문 수양의 원천이 된다</a:t>
            </a:r>
            <a:r>
              <a:rPr lang="en-US" altLang="ko-KR" dirty="0" smtClean="0"/>
              <a:t>.” </a:t>
            </a:r>
            <a:r>
              <a:rPr lang="ko-KR" altLang="en-US" dirty="0" smtClean="0"/>
              <a:t>라는 의미로 해석할 수 있다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  <a:buFont typeface="Georgia" pitchFamily="18" charset="0"/>
              <a:buChar char="­"/>
            </a:pPr>
            <a:r>
              <a:rPr lang="ko-KR" altLang="en-US" dirty="0" err="1" smtClean="0"/>
              <a:t>삼라만성</a:t>
            </a:r>
            <a:r>
              <a:rPr lang="ko-KR" altLang="en-US" dirty="0" smtClean="0"/>
              <a:t> 모두가 공부의 자원이다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진리와 이치를 먼 데서 찾을 필요가 있을까 싶다</a:t>
            </a:r>
            <a:r>
              <a:rPr lang="en-US" altLang="ko-KR" dirty="0" smtClean="0"/>
              <a:t>. </a:t>
            </a:r>
            <a:br>
              <a:rPr lang="en-US" altLang="ko-KR" dirty="0" smtClean="0"/>
            </a:br>
            <a:r>
              <a:rPr lang="ko-KR" altLang="en-US" dirty="0" smtClean="0"/>
              <a:t>주변을 진득하게 응시하면 어느 순간 진리에 도달하게 된다고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나는 생각한다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316552" y="4725144"/>
            <a:ext cx="8503920" cy="1512168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1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1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1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1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1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1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1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400" b="1" dirty="0" smtClean="0"/>
              <a:t>뒷말</a:t>
            </a:r>
            <a:r>
              <a:rPr lang="en-US" altLang="ko-KR" sz="1400" b="1" dirty="0" smtClean="0"/>
              <a:t>_</a:t>
            </a:r>
            <a:r>
              <a:rPr lang="ko-KR" altLang="en-US" sz="1400" b="1" dirty="0" smtClean="0"/>
              <a:t>내 말은 다시 내게 돌아온다</a:t>
            </a:r>
            <a:endParaRPr lang="en-US" altLang="ko-KR" sz="1400" b="1" dirty="0" smtClean="0"/>
          </a:p>
          <a:p>
            <a:endParaRPr lang="en-US" altLang="ko-KR" sz="1200" dirty="0" smtClean="0"/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300" dirty="0" smtClean="0"/>
              <a:t>말을 의미하는 한자 </a:t>
            </a:r>
            <a:r>
              <a:rPr lang="en-US" altLang="ko-KR" sz="1300" dirty="0" smtClean="0"/>
              <a:t>‘</a:t>
            </a:r>
            <a:r>
              <a:rPr lang="ko-KR" altLang="en-US" sz="1300" dirty="0" smtClean="0"/>
              <a:t>언</a:t>
            </a:r>
            <a:r>
              <a:rPr lang="en-US" altLang="ko-KR" sz="1300" dirty="0" smtClean="0"/>
              <a:t>(</a:t>
            </a:r>
            <a:r>
              <a:rPr lang="ko-KR" altLang="en-US" sz="1300" dirty="0" smtClean="0"/>
              <a:t>言</a:t>
            </a:r>
            <a:r>
              <a:rPr lang="en-US" altLang="ko-KR" sz="1300" dirty="0" smtClean="0"/>
              <a:t>)’</a:t>
            </a:r>
            <a:r>
              <a:rPr lang="ko-KR" altLang="en-US" sz="1300" dirty="0" smtClean="0"/>
              <a:t>에는 묘한 뜻이 숨어 있다</a:t>
            </a:r>
            <a:r>
              <a:rPr lang="en-US" altLang="ko-KR" sz="1300" dirty="0" smtClean="0"/>
              <a:t>. </a:t>
            </a:r>
            <a:br>
              <a:rPr lang="en-US" altLang="ko-KR" sz="1300" dirty="0" smtClean="0"/>
            </a:br>
            <a:r>
              <a:rPr lang="ko-KR" altLang="en-US" sz="1300" dirty="0" smtClean="0"/>
              <a:t>두</a:t>
            </a:r>
            <a:r>
              <a:rPr lang="en-US" altLang="ko-KR" sz="1300" dirty="0" smtClean="0"/>
              <a:t>(</a:t>
            </a:r>
            <a:r>
              <a:rPr lang="ko-KR" altLang="en-US" sz="1300" dirty="0" smtClean="0"/>
              <a:t>二</a:t>
            </a:r>
            <a:r>
              <a:rPr lang="en-US" altLang="ko-KR" sz="1300" dirty="0" smtClean="0"/>
              <a:t>)</a:t>
            </a:r>
            <a:r>
              <a:rPr lang="ko-KR" altLang="en-US" sz="1300" dirty="0" smtClean="0"/>
              <a:t>번 생각한 다음에 천천히 입</a:t>
            </a:r>
            <a:r>
              <a:rPr lang="en-US" altLang="ko-KR" sz="1300" dirty="0" smtClean="0"/>
              <a:t>(</a:t>
            </a:r>
            <a:r>
              <a:rPr lang="ko-KR" altLang="en-US" sz="1300" dirty="0" smtClean="0"/>
              <a:t>口</a:t>
            </a:r>
            <a:r>
              <a:rPr lang="en-US" altLang="ko-KR" sz="1300" dirty="0" smtClean="0"/>
              <a:t>)</a:t>
            </a:r>
            <a:r>
              <a:rPr lang="ko-KR" altLang="en-US" sz="1300" dirty="0" smtClean="0"/>
              <a:t>을 열어야 비로소 말</a:t>
            </a:r>
            <a:r>
              <a:rPr lang="en-US" altLang="ko-KR" sz="1300" dirty="0" smtClean="0"/>
              <a:t>(</a:t>
            </a:r>
            <a:r>
              <a:rPr lang="ko-KR" altLang="en-US" sz="1300" dirty="0" smtClean="0"/>
              <a:t>言)이 된다는 것이다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사람에게 품격이 있듯 말에는 나름의 품격이 있다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그게 바로 </a:t>
            </a:r>
            <a:r>
              <a:rPr lang="ko-KR" altLang="en-US" sz="1300" dirty="0" err="1" smtClean="0"/>
              <a:t>언품이다</a:t>
            </a:r>
            <a:r>
              <a:rPr lang="en-US" altLang="ko-KR" sz="1300" dirty="0" smtClean="0"/>
              <a:t>.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895F-24EC-4132-BA2F-326DEF1E1C72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4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</a:t>
            </a:r>
            <a:r>
              <a:rPr lang="ko-KR" altLang="en-US" dirty="0" smtClean="0"/>
              <a:t>강 </a:t>
            </a:r>
            <a:r>
              <a:rPr lang="ko-KR" altLang="en-US" sz="3600" dirty="0" err="1"/>
              <a:t>언위심성</a:t>
            </a:r>
            <a:r>
              <a:rPr lang="en-US" altLang="ko-KR" sz="3600" dirty="0"/>
              <a:t>(</a:t>
            </a:r>
            <a:r>
              <a:rPr lang="ko-KR" altLang="en-US" sz="3600" dirty="0" err="1"/>
              <a:t>言爲心聲</a:t>
            </a:r>
            <a:r>
              <a:rPr lang="en-US" altLang="ko-KR" sz="3600" dirty="0"/>
              <a:t>) </a:t>
            </a:r>
            <a:r>
              <a:rPr lang="ko-KR" altLang="en-US" sz="3600" dirty="0"/>
              <a:t>말은 마음의 소리다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484784"/>
            <a:ext cx="8503920" cy="4968552"/>
          </a:xfrm>
        </p:spPr>
        <p:txBody>
          <a:bodyPr>
            <a:normAutofit fontScale="55000" lnSpcReduction="20000"/>
          </a:bodyPr>
          <a:lstStyle/>
          <a:p>
            <a:r>
              <a:rPr lang="ko-KR" altLang="en-US" sz="2900" b="1" dirty="0" err="1" smtClean="0"/>
              <a:t>인향</a:t>
            </a:r>
            <a:r>
              <a:rPr lang="en-US" altLang="ko-KR" sz="2900" b="1" dirty="0" smtClean="0"/>
              <a:t>_</a:t>
            </a:r>
            <a:r>
              <a:rPr lang="ko-KR" altLang="en-US" sz="2900" b="1" dirty="0" smtClean="0"/>
              <a:t>사람의 향기</a:t>
            </a:r>
            <a:endParaRPr lang="en-US" altLang="ko-KR" sz="2900" b="1" dirty="0"/>
          </a:p>
          <a:p>
            <a:endParaRPr lang="en-US" altLang="ko-KR" sz="22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500" dirty="0" err="1" smtClean="0"/>
              <a:t>이덕무</a:t>
            </a:r>
            <a:r>
              <a:rPr lang="en-US" altLang="ko-KR" sz="2500" dirty="0" smtClean="0"/>
              <a:t>, </a:t>
            </a:r>
            <a:r>
              <a:rPr lang="ko-KR" altLang="en-US" sz="2500" dirty="0" err="1" smtClean="0"/>
              <a:t>박제가와</a:t>
            </a:r>
            <a:r>
              <a:rPr lang="ko-KR" altLang="en-US" sz="2500" dirty="0" smtClean="0"/>
              <a:t> 함께 조선 후기를 대표하는 문인 성대중(成大中)이 당대의 풍속을 엮은 </a:t>
            </a:r>
            <a:r>
              <a:rPr lang="ko-KR" altLang="en-US" sz="2500" dirty="0" err="1" smtClean="0"/>
              <a:t>잡록집인</a:t>
            </a:r>
            <a:r>
              <a:rPr lang="ko-KR" altLang="en-US" sz="2500" dirty="0" smtClean="0"/>
              <a:t>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2500" dirty="0" smtClean="0"/>
              <a:t>&lt;</a:t>
            </a:r>
            <a:r>
              <a:rPr lang="ko-KR" altLang="en-US" sz="2500" dirty="0" err="1" smtClean="0"/>
              <a:t>청성잡기</a:t>
            </a:r>
            <a:r>
              <a:rPr lang="ko-KR" altLang="en-US" sz="2500" dirty="0" smtClean="0"/>
              <a:t>(</a:t>
            </a:r>
            <a:r>
              <a:rPr lang="ko-KR" altLang="en-US" sz="2500" dirty="0" err="1" smtClean="0"/>
              <a:t>靑</a:t>
            </a:r>
            <a:r>
              <a:rPr lang="ko-KR" altLang="en-US" sz="2500" dirty="0" err="1"/>
              <a:t>城</a:t>
            </a:r>
            <a:r>
              <a:rPr lang="ko-KR" altLang="en-US" sz="2500" dirty="0" smtClean="0"/>
              <a:t> 雜記)</a:t>
            </a:r>
            <a:r>
              <a:rPr lang="en-US" altLang="ko-KR" sz="2500" dirty="0" smtClean="0"/>
              <a:t>&gt;</a:t>
            </a:r>
            <a:r>
              <a:rPr lang="ko-KR" altLang="en-US" sz="2500" dirty="0" smtClean="0"/>
              <a:t>에 이런 글귀가 나온다</a:t>
            </a:r>
            <a:r>
              <a:rPr lang="en-US" altLang="ko-KR" sz="2500" dirty="0" smtClean="0"/>
              <a:t>.</a:t>
            </a:r>
            <a:br>
              <a:rPr lang="en-US" altLang="ko-KR" sz="2500" dirty="0" smtClean="0"/>
            </a:br>
            <a:r>
              <a:rPr lang="en-US" altLang="ko-KR" sz="2500" dirty="0" smtClean="0"/>
              <a:t>“</a:t>
            </a:r>
            <a:r>
              <a:rPr lang="ko-KR" altLang="en-US" sz="2500" dirty="0" smtClean="0"/>
              <a:t>내부족자 </a:t>
            </a:r>
            <a:r>
              <a:rPr lang="ko-KR" altLang="en-US" sz="2500" dirty="0" err="1" smtClean="0"/>
              <a:t>기사번</a:t>
            </a:r>
            <a:r>
              <a:rPr lang="ko-KR" altLang="en-US" sz="2500" dirty="0"/>
              <a:t> </a:t>
            </a:r>
            <a:r>
              <a:rPr lang="ko-KR" altLang="en-US" sz="2500" dirty="0" err="1" smtClean="0"/>
              <a:t>심무주자</a:t>
            </a:r>
            <a:r>
              <a:rPr lang="ko-KR" altLang="en-US" sz="2500" dirty="0" smtClean="0"/>
              <a:t> </a:t>
            </a:r>
            <a:r>
              <a:rPr lang="ko-KR" altLang="en-US" sz="2500" dirty="0" err="1" smtClean="0"/>
              <a:t>기사황</a:t>
            </a:r>
            <a:r>
              <a:rPr lang="ko-KR" altLang="en-US" sz="2500" dirty="0" smtClean="0"/>
              <a:t>(内</a:t>
            </a:r>
            <a:r>
              <a:rPr lang="ko-KR" altLang="en-US" sz="2500" dirty="0"/>
              <a:t> </a:t>
            </a:r>
            <a:r>
              <a:rPr lang="ko-KR" altLang="en-US" sz="2500" dirty="0" err="1" smtClean="0"/>
              <a:t>不足者</a:t>
            </a:r>
            <a:r>
              <a:rPr lang="ko-KR" altLang="en-US" sz="2500" dirty="0" smtClean="0"/>
              <a:t> </a:t>
            </a:r>
            <a:r>
              <a:rPr lang="ko-KR" altLang="en-US" sz="2500" dirty="0" err="1" smtClean="0"/>
              <a:t>其辭煩</a:t>
            </a:r>
            <a:r>
              <a:rPr lang="ko-KR" altLang="en-US" sz="2500" dirty="0" smtClean="0"/>
              <a:t> </a:t>
            </a:r>
            <a:r>
              <a:rPr lang="ko-KR" altLang="en-US" sz="2500" dirty="0" err="1" smtClean="0"/>
              <a:t>心無主者</a:t>
            </a:r>
            <a:r>
              <a:rPr lang="ko-KR" altLang="en-US" sz="2500" dirty="0" smtClean="0"/>
              <a:t> </a:t>
            </a:r>
            <a:r>
              <a:rPr lang="ko-KR" altLang="en-US" sz="2500" dirty="0" err="1" smtClean="0"/>
              <a:t>其辭荒</a:t>
            </a:r>
            <a:r>
              <a:rPr lang="ko-KR" altLang="en-US" sz="2500" dirty="0" smtClean="0"/>
              <a:t>)</a:t>
            </a:r>
            <a:r>
              <a:rPr lang="en-US" altLang="ko-KR" sz="2500" dirty="0" smtClean="0"/>
              <a:t>.”</a:t>
            </a:r>
            <a:br>
              <a:rPr lang="en-US" altLang="ko-KR" sz="2500" dirty="0" smtClean="0"/>
            </a:br>
            <a:r>
              <a:rPr lang="en-US" altLang="ko-KR" sz="2500" dirty="0" smtClean="0"/>
              <a:t>“</a:t>
            </a:r>
            <a:r>
              <a:rPr lang="ko-KR" altLang="en-US" sz="2500" dirty="0" smtClean="0"/>
              <a:t>내면의 수양이 부족한 자는 말이 번잡하며 마음에 주관이 없는 자는 말이 거칠다</a:t>
            </a:r>
            <a:r>
              <a:rPr lang="en-US" altLang="ko-KR" sz="2500" dirty="0" smtClean="0"/>
              <a:t>”</a:t>
            </a:r>
            <a:r>
              <a:rPr lang="ko-KR" altLang="en-US" sz="2500" dirty="0" smtClean="0"/>
              <a:t>는 의미로 이해할 수 있다</a:t>
            </a:r>
            <a:r>
              <a:rPr lang="en-US" altLang="ko-KR" sz="25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8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500" dirty="0" smtClean="0"/>
              <a:t>말과 글에는 사람의 됨됨이가 서려 있다</a:t>
            </a:r>
            <a:r>
              <a:rPr lang="en-US" altLang="ko-KR" sz="2500" dirty="0" smtClean="0"/>
              <a:t>. </a:t>
            </a:r>
            <a:r>
              <a:rPr lang="ko-KR" altLang="en-US" sz="2500" dirty="0" smtClean="0"/>
              <a:t>무심코 던진 말 한마디에 사람의 품성이 드러난다</a:t>
            </a:r>
            <a:r>
              <a:rPr lang="en-US" altLang="ko-KR" sz="2500" dirty="0" smtClean="0"/>
              <a:t>. </a:t>
            </a:r>
            <a:br>
              <a:rPr lang="en-US" altLang="ko-KR" sz="2500" dirty="0" smtClean="0"/>
            </a:br>
            <a:r>
              <a:rPr lang="ko-KR" altLang="en-US" sz="2500" dirty="0" smtClean="0"/>
              <a:t>말은 품성이다</a:t>
            </a:r>
            <a:r>
              <a:rPr lang="en-US" altLang="ko-KR" sz="2500" dirty="0" smtClean="0"/>
              <a:t>. </a:t>
            </a:r>
            <a:r>
              <a:rPr lang="ko-KR" altLang="en-US" sz="2500" dirty="0" smtClean="0"/>
              <a:t>품성이 말하고 품성이 듣는 것이다</a:t>
            </a:r>
            <a:r>
              <a:rPr lang="en-US" altLang="ko-KR" sz="25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8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500" dirty="0" smtClean="0"/>
              <a:t>격과 수준을 의미하는 한자 </a:t>
            </a:r>
            <a:r>
              <a:rPr lang="en-US" altLang="ko-KR" sz="2500" dirty="0" smtClean="0"/>
              <a:t>‘</a:t>
            </a:r>
            <a:r>
              <a:rPr lang="ko-KR" altLang="en-US" sz="2500" dirty="0" smtClean="0"/>
              <a:t>품</a:t>
            </a:r>
            <a:r>
              <a:rPr lang="en-US" altLang="ko-KR" sz="2500" dirty="0" smtClean="0"/>
              <a:t>(</a:t>
            </a:r>
            <a:r>
              <a:rPr lang="ko-KR" altLang="en-US" sz="2500" dirty="0" smtClean="0"/>
              <a:t>品</a:t>
            </a:r>
            <a:r>
              <a:rPr lang="en-US" altLang="ko-KR" sz="2500" dirty="0" smtClean="0"/>
              <a:t>)’</a:t>
            </a:r>
            <a:r>
              <a:rPr lang="ko-KR" altLang="en-US" sz="2500" dirty="0" smtClean="0"/>
              <a:t>의 구조를 뜯어 보면 흥미롭다</a:t>
            </a:r>
            <a:r>
              <a:rPr lang="en-US" altLang="ko-KR" sz="2500" dirty="0" smtClean="0"/>
              <a:t>. </a:t>
            </a:r>
            <a:r>
              <a:rPr lang="ko-KR" altLang="en-US" sz="2500" dirty="0" smtClean="0"/>
              <a:t>입 </a:t>
            </a:r>
            <a:r>
              <a:rPr lang="en-US" altLang="ko-KR" sz="2500" dirty="0" smtClean="0"/>
              <a:t>‘</a:t>
            </a:r>
            <a:r>
              <a:rPr lang="ko-KR" altLang="en-US" sz="2500" dirty="0" smtClean="0"/>
              <a:t>구</a:t>
            </a:r>
            <a:r>
              <a:rPr lang="en-US" altLang="ko-KR" sz="2500" dirty="0" smtClean="0"/>
              <a:t>(</a:t>
            </a:r>
            <a:r>
              <a:rPr lang="ko-KR" altLang="en-US" sz="2500" dirty="0" smtClean="0"/>
              <a:t>口</a:t>
            </a:r>
            <a:r>
              <a:rPr lang="en-US" altLang="ko-KR" sz="2500" dirty="0" smtClean="0"/>
              <a:t>)’</a:t>
            </a:r>
            <a:r>
              <a:rPr lang="ko-KR" altLang="en-US" sz="2500" dirty="0" smtClean="0"/>
              <a:t>가 세 개 모여 이루어졌음을 알 수 있다</a:t>
            </a:r>
            <a:r>
              <a:rPr lang="en-US" altLang="ko-KR" sz="25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8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500" dirty="0" smtClean="0"/>
              <a:t>말이 쌓이고 쌓여 한 사람의 품성이 된다는 뜻이다</a:t>
            </a:r>
            <a:r>
              <a:rPr lang="en-US" altLang="ko-KR" sz="2500" dirty="0" smtClean="0"/>
              <a:t>. </a:t>
            </a:r>
            <a:r>
              <a:rPr lang="ko-KR" altLang="en-US" sz="2500" dirty="0" smtClean="0"/>
              <a:t>사람의 체취</a:t>
            </a:r>
            <a:r>
              <a:rPr lang="en-US" altLang="ko-KR" sz="2500" dirty="0" smtClean="0"/>
              <a:t>, </a:t>
            </a:r>
            <a:r>
              <a:rPr lang="ko-KR" altLang="en-US" sz="2500" dirty="0" smtClean="0"/>
              <a:t>사람이 지닌 고유한 </a:t>
            </a:r>
            <a:r>
              <a:rPr lang="en-US" altLang="ko-KR" sz="2500" dirty="0" smtClean="0"/>
              <a:t>‘</a:t>
            </a:r>
            <a:r>
              <a:rPr lang="ko-KR" altLang="en-US" sz="2500" dirty="0" err="1" smtClean="0"/>
              <a:t>인향</a:t>
            </a:r>
            <a:r>
              <a:rPr lang="ko-KR" altLang="en-US" sz="2500" dirty="0" smtClean="0"/>
              <a:t>(</a:t>
            </a:r>
            <a:r>
              <a:rPr lang="ko-KR" altLang="en-US" sz="2500" dirty="0" err="1" smtClean="0"/>
              <a:t>人香</a:t>
            </a:r>
            <a:r>
              <a:rPr lang="ko-KR" altLang="en-US" sz="2500" dirty="0" smtClean="0"/>
              <a:t>)</a:t>
            </a:r>
            <a:r>
              <a:rPr lang="en-US" altLang="ko-KR" sz="2500" dirty="0" smtClean="0"/>
              <a:t>’</a:t>
            </a:r>
            <a:r>
              <a:rPr lang="ko-KR" altLang="en-US" sz="2500" dirty="0" smtClean="0"/>
              <a:t>은 분명 그 사람이 구사하는 말에서 뿜어져 나온다</a:t>
            </a:r>
            <a:r>
              <a:rPr lang="en-US" altLang="ko-KR" sz="25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8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500" dirty="0" smtClean="0"/>
              <a:t>말 한마디로 천 냥 빚을 갚기는커녕 손해를 입지 않으려면</a:t>
            </a:r>
            <a:r>
              <a:rPr lang="en-US" altLang="ko-KR" sz="2500" dirty="0" smtClean="0"/>
              <a:t>, </a:t>
            </a:r>
            <a:r>
              <a:rPr lang="ko-KR" altLang="en-US" sz="2500" dirty="0" smtClean="0"/>
              <a:t>더러운 말이 마음에서 떠올라 들끓을 때 입을 닫아야 한다</a:t>
            </a:r>
            <a:r>
              <a:rPr lang="en-US" altLang="ko-KR" sz="2500" dirty="0" smtClean="0"/>
              <a:t>. </a:t>
            </a:r>
            <a:r>
              <a:rPr lang="ko-KR" altLang="en-US" sz="2500" dirty="0" smtClean="0"/>
              <a:t>말을 죽일지 살릴지 신중하게 결정 해야 한다</a:t>
            </a:r>
            <a:r>
              <a:rPr lang="en-US" altLang="ko-KR" sz="25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8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500" dirty="0" smtClean="0"/>
              <a:t>말은 한 사람의 입에서 나오지만 천 사람의 귀로 들어간다</a:t>
            </a:r>
            <a:r>
              <a:rPr lang="en-US" altLang="ko-KR" sz="2500" dirty="0" smtClean="0"/>
              <a:t>. </a:t>
            </a:r>
            <a:r>
              <a:rPr lang="ko-KR" altLang="en-US" sz="2500" dirty="0" smtClean="0"/>
              <a:t>그리고 끝내 만 사람의 입으로 옮겨진다</a:t>
            </a:r>
            <a:r>
              <a:rPr lang="en-US" altLang="ko-KR" sz="2500" dirty="0" smtClean="0"/>
              <a:t>.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7387-E253-49F1-988D-76585485C8A9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56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</a:t>
            </a:r>
            <a:r>
              <a:rPr lang="ko-KR" altLang="en-US" dirty="0" smtClean="0"/>
              <a:t>강 </a:t>
            </a:r>
            <a:r>
              <a:rPr lang="ko-KR" altLang="en-US" sz="3600" dirty="0" err="1"/>
              <a:t>언위심성</a:t>
            </a:r>
            <a:r>
              <a:rPr lang="en-US" altLang="ko-KR" sz="3600" dirty="0"/>
              <a:t>(</a:t>
            </a:r>
            <a:r>
              <a:rPr lang="ko-KR" altLang="en-US" sz="3600" dirty="0" err="1"/>
              <a:t>言爲心聲</a:t>
            </a:r>
            <a:r>
              <a:rPr lang="en-US" altLang="ko-KR" sz="3600" dirty="0"/>
              <a:t>) </a:t>
            </a:r>
            <a:r>
              <a:rPr lang="ko-KR" altLang="en-US" sz="3600" dirty="0"/>
              <a:t>말은 마음의 소리다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556792"/>
            <a:ext cx="8590728" cy="4824536"/>
          </a:xfrm>
        </p:spPr>
        <p:txBody>
          <a:bodyPr>
            <a:noAutofit/>
          </a:bodyPr>
          <a:lstStyle/>
          <a:p>
            <a:r>
              <a:rPr lang="ko-KR" altLang="en-US" sz="1600" b="1" dirty="0" smtClean="0"/>
              <a:t>언행</a:t>
            </a:r>
            <a:r>
              <a:rPr lang="en-US" altLang="ko-KR" sz="1600" b="1" dirty="0" smtClean="0"/>
              <a:t>_</a:t>
            </a:r>
            <a:r>
              <a:rPr lang="ko-KR" altLang="en-US" sz="1600" b="1" dirty="0" smtClean="0"/>
              <a:t>말과 행동 사이의 간극</a:t>
            </a:r>
            <a:endParaRPr lang="en-US" altLang="ko-KR" sz="1600" b="1" dirty="0"/>
          </a:p>
          <a:p>
            <a:endParaRPr lang="en-US" altLang="ko-KR" sz="1000" dirty="0"/>
          </a:p>
          <a:p>
            <a:pPr>
              <a:buFont typeface="Georgia" pitchFamily="18" charset="0"/>
              <a:buChar char="­"/>
            </a:pPr>
            <a:r>
              <a:rPr lang="ko-KR" altLang="en-US" sz="1500" dirty="0" smtClean="0"/>
              <a:t>리더의 말은 곧고 매서운 직선인 동시에 부드러운 곡선과 같아야 한다</a:t>
            </a:r>
            <a:r>
              <a:rPr lang="en-US" altLang="ko-KR" sz="1500" dirty="0" smtClean="0"/>
              <a:t>. </a:t>
            </a:r>
            <a:br>
              <a:rPr lang="en-US" altLang="ko-KR" sz="1500" dirty="0" smtClean="0"/>
            </a:br>
            <a:r>
              <a:rPr lang="ko-KR" altLang="en-US" sz="1500" dirty="0" smtClean="0"/>
              <a:t>때로는 능수능란하게 휘둘러서 도려낼 것을 도려내야 하고</a:t>
            </a:r>
            <a:r>
              <a:rPr lang="en-US" altLang="ko-KR" sz="1500" dirty="0" smtClean="0"/>
              <a:t>, </a:t>
            </a:r>
            <a:r>
              <a:rPr lang="ko-KR" altLang="en-US" sz="1500" dirty="0" smtClean="0"/>
              <a:t>때로는 부드럽게 친친 둘러 감아서 </a:t>
            </a:r>
            <a:r>
              <a:rPr lang="en-US" altLang="ko-KR" sz="1500" dirty="0" smtClean="0"/>
              <a:t/>
            </a:r>
            <a:br>
              <a:rPr lang="en-US" altLang="ko-KR" sz="1500" dirty="0" smtClean="0"/>
            </a:br>
            <a:r>
              <a:rPr lang="ko-KR" altLang="en-US" sz="1500" dirty="0" smtClean="0"/>
              <a:t>껴안을 대상을 껴안아야 한다</a:t>
            </a:r>
            <a:r>
              <a:rPr lang="en-US" altLang="ko-KR" sz="1500" dirty="0" smtClean="0"/>
              <a:t>. </a:t>
            </a:r>
            <a:r>
              <a:rPr lang="ko-KR" altLang="en-US" sz="1500" dirty="0" smtClean="0"/>
              <a:t>아비규환을 방불케 하는 재난 상황이라면 리더는 위기의 본질을 </a:t>
            </a:r>
            <a:r>
              <a:rPr lang="en-US" altLang="ko-KR" sz="1500" dirty="0" smtClean="0"/>
              <a:t/>
            </a:r>
            <a:br>
              <a:rPr lang="en-US" altLang="ko-KR" sz="1500" dirty="0" smtClean="0"/>
            </a:br>
            <a:r>
              <a:rPr lang="ko-KR" altLang="en-US" sz="1500" dirty="0" smtClean="0"/>
              <a:t>꿰뚫고 흐트러짐 없는 말로 신속하게 명령을 내려야 한다</a:t>
            </a:r>
            <a:r>
              <a:rPr lang="en-US" altLang="ko-KR" sz="1500" dirty="0" smtClean="0"/>
              <a:t>.</a:t>
            </a:r>
          </a:p>
          <a:p>
            <a:pPr>
              <a:buFont typeface="Georgia" pitchFamily="18" charset="0"/>
              <a:buChar char="­"/>
            </a:pPr>
            <a:r>
              <a:rPr lang="ko-KR" altLang="en-US" sz="1500" dirty="0" smtClean="0"/>
              <a:t>말과 행동의 관계는 오묘하다</a:t>
            </a:r>
            <a:r>
              <a:rPr lang="en-US" altLang="ko-KR" sz="1500" dirty="0" smtClean="0"/>
              <a:t>. </a:t>
            </a:r>
            <a:r>
              <a:rPr lang="ko-KR" altLang="en-US" sz="1500" dirty="0" smtClean="0"/>
              <a:t>둘은 따로 분리될 수 없다</a:t>
            </a:r>
            <a:r>
              <a:rPr lang="en-US" altLang="ko-KR" sz="1500" dirty="0" smtClean="0"/>
              <a:t>. </a:t>
            </a:r>
            <a:r>
              <a:rPr lang="ko-KR" altLang="en-US" sz="1500" dirty="0" smtClean="0"/>
              <a:t>행동은 말을 증명하는 수단이며 말은 </a:t>
            </a:r>
            <a:r>
              <a:rPr lang="en-US" altLang="ko-KR" sz="1500" dirty="0" smtClean="0"/>
              <a:t/>
            </a:r>
            <a:br>
              <a:rPr lang="en-US" altLang="ko-KR" sz="1500" dirty="0" smtClean="0"/>
            </a:br>
            <a:r>
              <a:rPr lang="ko-KR" altLang="en-US" sz="1500" dirty="0" smtClean="0"/>
              <a:t>행동과 부합할 때 비로소 온기를 얻는다</a:t>
            </a:r>
            <a:r>
              <a:rPr lang="en-US" altLang="ko-KR" sz="1500" dirty="0" smtClean="0"/>
              <a:t>.</a:t>
            </a:r>
            <a:br>
              <a:rPr lang="en-US" altLang="ko-KR" sz="1500" dirty="0" smtClean="0"/>
            </a:br>
            <a:r>
              <a:rPr lang="ko-KR" altLang="en-US" sz="1500" dirty="0" smtClean="0"/>
              <a:t>언행이 일치할 때 사람의 말과 행동은 강인한 생명력은 얻는다</a:t>
            </a:r>
            <a:r>
              <a:rPr lang="en-US" altLang="ko-KR" sz="1500" dirty="0" smtClean="0"/>
              <a:t>. </a:t>
            </a:r>
            <a:r>
              <a:rPr lang="ko-KR" altLang="en-US" sz="1500" dirty="0" smtClean="0"/>
              <a:t>상대방 마음에 더 넓게</a:t>
            </a:r>
            <a:r>
              <a:rPr lang="en-US" altLang="ko-KR" sz="1500" dirty="0" smtClean="0"/>
              <a:t>, </a:t>
            </a:r>
            <a:r>
              <a:rPr lang="ko-KR" altLang="en-US" sz="1500" dirty="0" smtClean="0"/>
              <a:t>더 깊숙이 번진다</a:t>
            </a:r>
            <a:r>
              <a:rPr lang="en-US" altLang="ko-KR" sz="1500" dirty="0" smtClean="0"/>
              <a:t>.</a:t>
            </a:r>
          </a:p>
          <a:p>
            <a:pPr>
              <a:buFont typeface="Georgia" pitchFamily="18" charset="0"/>
              <a:buChar char="­"/>
            </a:pPr>
            <a:endParaRPr lang="en-US" altLang="ko-KR" sz="1000" dirty="0"/>
          </a:p>
          <a:p>
            <a:pPr>
              <a:buFont typeface="Georgia" pitchFamily="18" charset="0"/>
              <a:buChar char="­"/>
            </a:pPr>
            <a:r>
              <a:rPr lang="ko-KR" altLang="en-US" sz="1500" dirty="0" smtClean="0"/>
              <a:t>공자는 일찍이 언행일치의 중요성을 언급했다</a:t>
            </a:r>
            <a:r>
              <a:rPr lang="en-US" altLang="ko-KR" sz="1500" dirty="0" smtClean="0"/>
              <a:t>. </a:t>
            </a:r>
            <a:r>
              <a:rPr lang="ko-KR" altLang="en-US" sz="1500" dirty="0" smtClean="0"/>
              <a:t>공자는 </a:t>
            </a:r>
            <a:r>
              <a:rPr lang="en-US" altLang="ko-KR" sz="1500" dirty="0" smtClean="0"/>
              <a:t>&lt;</a:t>
            </a:r>
            <a:r>
              <a:rPr lang="ko-KR" altLang="en-US" sz="1500" dirty="0" smtClean="0"/>
              <a:t>논어</a:t>
            </a:r>
            <a:r>
              <a:rPr lang="en-US" altLang="ko-KR" sz="1500" dirty="0" smtClean="0"/>
              <a:t>-</a:t>
            </a:r>
            <a:r>
              <a:rPr lang="ko-KR" altLang="en-US" sz="1500" dirty="0" smtClean="0"/>
              <a:t>위정</a:t>
            </a:r>
            <a:r>
              <a:rPr lang="en-US" altLang="ko-KR" sz="1500" dirty="0" smtClean="0"/>
              <a:t>&gt;</a:t>
            </a:r>
            <a:r>
              <a:rPr lang="ko-KR" altLang="en-US" sz="1500" dirty="0" smtClean="0"/>
              <a:t>편에서 </a:t>
            </a:r>
            <a:r>
              <a:rPr lang="en-US" altLang="ko-KR" sz="1500" dirty="0" smtClean="0"/>
              <a:t/>
            </a:r>
            <a:br>
              <a:rPr lang="en-US" altLang="ko-KR" sz="1500" dirty="0" smtClean="0"/>
            </a:br>
            <a:r>
              <a:rPr lang="en-US" altLang="ko-KR" sz="1500" dirty="0" smtClean="0"/>
              <a:t>“</a:t>
            </a:r>
            <a:r>
              <a:rPr lang="ko-KR" altLang="en-US" sz="1500" dirty="0" err="1" smtClean="0"/>
              <a:t>선행기언이후종지</a:t>
            </a:r>
            <a:r>
              <a:rPr lang="en-US" altLang="ko-KR" sz="1500" dirty="0" smtClean="0"/>
              <a:t>(</a:t>
            </a:r>
            <a:r>
              <a:rPr lang="ko-KR" altLang="en-US" sz="1500" dirty="0" err="1" smtClean="0"/>
              <a:t>先行其言而後從之</a:t>
            </a:r>
            <a:r>
              <a:rPr lang="en-US" altLang="ko-KR" sz="1500" dirty="0" smtClean="0"/>
              <a:t>)”</a:t>
            </a:r>
            <a:r>
              <a:rPr lang="ko-KR" altLang="en-US" sz="1500" dirty="0" smtClean="0"/>
              <a:t>라고 했다</a:t>
            </a:r>
            <a:r>
              <a:rPr lang="en-US" altLang="ko-KR" sz="1500" dirty="0" smtClean="0"/>
              <a:t>.</a:t>
            </a:r>
            <a:br>
              <a:rPr lang="en-US" altLang="ko-KR" sz="1500" dirty="0" smtClean="0"/>
            </a:br>
            <a:r>
              <a:rPr lang="ko-KR" altLang="en-US" sz="1500" dirty="0" smtClean="0"/>
              <a:t>행동을 옮겼다면 말이 꼭 뒤따라야 한다는 뜻이다</a:t>
            </a:r>
            <a:r>
              <a:rPr lang="en-US" altLang="ko-KR" sz="1500" dirty="0" smtClean="0"/>
              <a:t>. </a:t>
            </a:r>
            <a:r>
              <a:rPr lang="ko-KR" altLang="en-US" sz="1500" dirty="0" smtClean="0"/>
              <a:t>말과 행동의 괴리가 없어야 함을 강조한 셈이다</a:t>
            </a:r>
            <a:r>
              <a:rPr lang="en-US" altLang="ko-KR" sz="1500" dirty="0" smtClean="0"/>
              <a:t>. </a:t>
            </a:r>
            <a:r>
              <a:rPr lang="ko-KR" altLang="en-US" sz="1500" dirty="0" smtClean="0"/>
              <a:t>이는 도산 안창호 선생의 </a:t>
            </a:r>
            <a:r>
              <a:rPr lang="en-US" altLang="ko-KR" sz="1500" dirty="0" smtClean="0"/>
              <a:t>‘</a:t>
            </a:r>
            <a:r>
              <a:rPr lang="ko-KR" altLang="en-US" sz="1500" dirty="0" smtClean="0"/>
              <a:t>무실역행</a:t>
            </a:r>
            <a:r>
              <a:rPr lang="en-US" altLang="ko-KR" sz="1500" dirty="0" smtClean="0"/>
              <a:t>(</a:t>
            </a:r>
            <a:r>
              <a:rPr lang="ko-KR" altLang="en-US" sz="1500" dirty="0" smtClean="0"/>
              <a:t>務實力行</a:t>
            </a:r>
            <a:r>
              <a:rPr lang="en-US" altLang="ko-KR" sz="1500" dirty="0" smtClean="0"/>
              <a:t>)’ </a:t>
            </a:r>
            <a:r>
              <a:rPr lang="ko-KR" altLang="en-US" sz="1500" dirty="0" smtClean="0"/>
              <a:t>사상과도 의미가 부합한다</a:t>
            </a:r>
            <a:r>
              <a:rPr lang="en-US" altLang="ko-KR" sz="1500" dirty="0" smtClean="0"/>
              <a:t>. </a:t>
            </a:r>
            <a:br>
              <a:rPr lang="en-US" altLang="ko-KR" sz="1500" dirty="0" smtClean="0"/>
            </a:br>
            <a:r>
              <a:rPr lang="en-US" altLang="ko-KR" sz="1500" dirty="0" smtClean="0"/>
              <a:t>‘</a:t>
            </a:r>
            <a:r>
              <a:rPr lang="ko-KR" altLang="en-US" sz="1500" dirty="0" smtClean="0"/>
              <a:t>무실</a:t>
            </a:r>
            <a:r>
              <a:rPr lang="en-US" altLang="ko-KR" sz="1500" dirty="0" smtClean="0"/>
              <a:t>’</a:t>
            </a:r>
            <a:r>
              <a:rPr lang="ko-KR" altLang="en-US" sz="1500" dirty="0" smtClean="0"/>
              <a:t>은 참되게 힘쓰자는 뜻이고 </a:t>
            </a:r>
            <a:r>
              <a:rPr lang="en-US" altLang="ko-KR" sz="1500" dirty="0" smtClean="0"/>
              <a:t>‘</a:t>
            </a:r>
            <a:r>
              <a:rPr lang="ko-KR" altLang="en-US" sz="1500" dirty="0" smtClean="0"/>
              <a:t>역행</a:t>
            </a:r>
            <a:r>
              <a:rPr lang="en-US" altLang="ko-KR" sz="1500" dirty="0" smtClean="0"/>
              <a:t>’</a:t>
            </a:r>
            <a:r>
              <a:rPr lang="ko-KR" altLang="en-US" sz="1500" dirty="0" smtClean="0"/>
              <a:t>은 뒤로 미루지 말고 현재에 충실히 하자는 의미다</a:t>
            </a:r>
            <a:r>
              <a:rPr lang="en-US" altLang="ko-KR" sz="1500" dirty="0" smtClean="0"/>
              <a:t>. </a:t>
            </a:r>
            <a:br>
              <a:rPr lang="en-US" altLang="ko-KR" sz="1500" dirty="0" smtClean="0"/>
            </a:br>
            <a:r>
              <a:rPr lang="ko-KR" altLang="en-US" sz="1500" dirty="0" smtClean="0"/>
              <a:t>이 역시 실행의 중요성을 강조한 것으로</a:t>
            </a:r>
            <a:r>
              <a:rPr lang="en-US" altLang="ko-KR" sz="1500" dirty="0" smtClean="0"/>
              <a:t>, </a:t>
            </a:r>
            <a:r>
              <a:rPr lang="ko-KR" altLang="en-US" sz="1500" dirty="0" smtClean="0"/>
              <a:t>흡사 유명 스포츠 브랜드의 광고 문구 </a:t>
            </a:r>
            <a:r>
              <a:rPr lang="en-US" altLang="ko-KR" sz="1500" dirty="0" smtClean="0"/>
              <a:t>‘just do it!’</a:t>
            </a:r>
            <a:r>
              <a:rPr lang="ko-KR" altLang="en-US" sz="1500" dirty="0" smtClean="0"/>
              <a:t>을 </a:t>
            </a:r>
            <a:r>
              <a:rPr lang="en-US" altLang="ko-KR" sz="1500" dirty="0" smtClean="0"/>
              <a:t/>
            </a:r>
            <a:br>
              <a:rPr lang="en-US" altLang="ko-KR" sz="1500" dirty="0" smtClean="0"/>
            </a:br>
            <a:r>
              <a:rPr lang="ko-KR" altLang="en-US" sz="1500" dirty="0" smtClean="0"/>
              <a:t>연상케 한다</a:t>
            </a:r>
            <a:r>
              <a:rPr lang="en-US" altLang="ko-KR" sz="1500" dirty="0" smtClean="0"/>
              <a:t>.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2C9E-EC8A-47CE-B8BA-0E888D79D37A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677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</a:t>
            </a:r>
            <a:r>
              <a:rPr lang="ko-KR" altLang="en-US" dirty="0" smtClean="0"/>
              <a:t>강 </a:t>
            </a:r>
            <a:r>
              <a:rPr lang="ko-KR" altLang="en-US" sz="3600" dirty="0" err="1"/>
              <a:t>언위심성</a:t>
            </a:r>
            <a:r>
              <a:rPr lang="en-US" altLang="ko-KR" sz="3600" dirty="0"/>
              <a:t>(</a:t>
            </a:r>
            <a:r>
              <a:rPr lang="ko-KR" altLang="en-US" sz="3600" dirty="0" err="1"/>
              <a:t>言爲心聲</a:t>
            </a:r>
            <a:r>
              <a:rPr lang="en-US" altLang="ko-KR" sz="3600" dirty="0"/>
              <a:t>) </a:t>
            </a:r>
            <a:r>
              <a:rPr lang="ko-KR" altLang="en-US" sz="3600" dirty="0"/>
              <a:t>말은 마음의 소리다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556792"/>
            <a:ext cx="8503920" cy="4824536"/>
          </a:xfrm>
        </p:spPr>
        <p:txBody>
          <a:bodyPr>
            <a:normAutofit fontScale="62500" lnSpcReduction="20000"/>
          </a:bodyPr>
          <a:lstStyle/>
          <a:p>
            <a:r>
              <a:rPr lang="ko-KR" altLang="en-US" b="1" dirty="0" smtClean="0"/>
              <a:t>본질</a:t>
            </a:r>
            <a:r>
              <a:rPr lang="en-US" altLang="ko-KR" b="1" dirty="0" smtClean="0"/>
              <a:t>_</a:t>
            </a:r>
            <a:r>
              <a:rPr lang="ko-KR" altLang="en-US" b="1" dirty="0" smtClean="0"/>
              <a:t>쉽게 섞이거나 사라지지 않는 것</a:t>
            </a:r>
            <a:endParaRPr lang="en-US" altLang="ko-KR" b="1" dirty="0"/>
          </a:p>
          <a:p>
            <a:endParaRPr lang="en-US" altLang="ko-KR" sz="22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400" dirty="0" smtClean="0"/>
              <a:t>때는 바야흐로 히틀러가 유럽을 전쟁의 광풍으로 몰아넣던 시기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조지 </a:t>
            </a:r>
            <a:r>
              <a:rPr lang="en-US" altLang="ko-KR" sz="2400" dirty="0" smtClean="0"/>
              <a:t>6</a:t>
            </a:r>
            <a:r>
              <a:rPr lang="ko-KR" altLang="en-US" sz="2400" dirty="0" smtClean="0"/>
              <a:t>세는 제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차 세계대전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참전 선포를 앞두고 라디오 연설에 나선다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대국민 담화를 위해서다</a:t>
            </a:r>
            <a:r>
              <a:rPr lang="en-US" altLang="ko-KR" sz="2400" dirty="0" smtClean="0"/>
              <a:t>. </a:t>
            </a:r>
            <a:r>
              <a:rPr lang="ko-KR" altLang="en-US" sz="2400" dirty="0" err="1" smtClean="0"/>
              <a:t>라이오넬은</a:t>
            </a:r>
            <a:r>
              <a:rPr lang="ko-KR" altLang="en-US" sz="2400" dirty="0" smtClean="0"/>
              <a:t> 바짝 긴장한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조지 </a:t>
            </a:r>
            <a:r>
              <a:rPr lang="en-US" altLang="ko-KR" sz="2400" dirty="0" smtClean="0"/>
              <a:t>6</a:t>
            </a:r>
            <a:r>
              <a:rPr lang="ko-KR" altLang="en-US" sz="2400" dirty="0" smtClean="0"/>
              <a:t>세를 다독이며 당부한다</a:t>
            </a:r>
            <a:r>
              <a:rPr lang="en-US" altLang="ko-KR" sz="2400" dirty="0" smtClean="0"/>
              <a:t>.</a:t>
            </a:r>
            <a:br>
              <a:rPr lang="en-US" altLang="ko-KR" sz="2400" dirty="0" smtClean="0"/>
            </a:br>
            <a:r>
              <a:rPr lang="en-US" altLang="ko-KR" sz="2400" dirty="0" smtClean="0"/>
              <a:t>“</a:t>
            </a:r>
            <a:r>
              <a:rPr lang="ko-KR" altLang="en-US" sz="2400" dirty="0" smtClean="0"/>
              <a:t>차분히 친구에게 말하듯 하세요</a:t>
            </a:r>
            <a:r>
              <a:rPr lang="en-US" altLang="ko-KR" sz="2400" dirty="0" smtClean="0"/>
              <a:t>.”</a:t>
            </a:r>
            <a:br>
              <a:rPr lang="en-US" altLang="ko-KR" sz="2400" dirty="0" smtClean="0"/>
            </a:br>
            <a:r>
              <a:rPr lang="ko-KR" altLang="en-US" sz="2400" dirty="0" smtClean="0"/>
              <a:t>전 국민에게 전하는 연설을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그것도 전쟁 참전 선언을 친구에게 말하듯 하라니</a:t>
            </a:r>
            <a:r>
              <a:rPr lang="en-US" altLang="ko-KR" sz="2400" dirty="0" smtClean="0"/>
              <a:t>… </a:t>
            </a:r>
            <a:r>
              <a:rPr lang="ko-KR" altLang="en-US" sz="2400" dirty="0" smtClean="0"/>
              <a:t>하지만 그 당부의 무게와 울림이 범상치 않다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로그 박사는 다음과 같은 얘기를 하고 싶었던 게 아닐까</a:t>
            </a:r>
            <a:r>
              <a:rPr lang="en-US" altLang="ko-KR" sz="2400" dirty="0" smtClean="0"/>
              <a:t>.</a:t>
            </a:r>
            <a:br>
              <a:rPr lang="en-US" altLang="ko-KR" sz="2400" dirty="0" smtClean="0"/>
            </a:br>
            <a:r>
              <a:rPr lang="en-US" altLang="ko-KR" sz="2400" dirty="0" smtClean="0"/>
              <a:t>“</a:t>
            </a:r>
            <a:r>
              <a:rPr lang="ko-KR" altLang="en-US" sz="2400" dirty="0" smtClean="0"/>
              <a:t>한 명의 친구에게 진실하게 말할 수 있다면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그 마음으로 수천만 대중에게도 진심을 전할 수 있을 겁니다</a:t>
            </a:r>
            <a:r>
              <a:rPr lang="en-US" altLang="ko-KR" sz="2400" dirty="0" smtClean="0"/>
              <a:t>.”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6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400" dirty="0" smtClean="0"/>
              <a:t>화술과 화법이 아닌 참된 마음이 담긴 왕의 목소리는 전파를 타고 영국 전역으로 퍼져 국민의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귀로 </a:t>
            </a:r>
            <a:r>
              <a:rPr lang="ko-KR" altLang="en-US" sz="2400" dirty="0" err="1" smtClean="0"/>
              <a:t>흘러들어간다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조지 </a:t>
            </a:r>
            <a:r>
              <a:rPr lang="en-US" altLang="ko-KR" sz="2400" dirty="0" smtClean="0"/>
              <a:t>6</a:t>
            </a:r>
            <a:r>
              <a:rPr lang="ko-KR" altLang="en-US" sz="2400" dirty="0" smtClean="0"/>
              <a:t>세의 음성은 국민의 마음을 하나로 묶는 강력한 끈이 된다</a:t>
            </a:r>
            <a:r>
              <a:rPr lang="en-US" altLang="ko-KR" sz="24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6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400" dirty="0" smtClean="0"/>
              <a:t>말에는 비법은 없다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평범한 방법만 존재할 뿐이다</a:t>
            </a:r>
            <a:r>
              <a:rPr lang="en-US" altLang="ko-KR" sz="2400" dirty="0" smtClean="0"/>
              <a:t>.</a:t>
            </a:r>
            <a:br>
              <a:rPr lang="en-US" altLang="ko-KR" sz="2400" dirty="0" smtClean="0"/>
            </a:br>
            <a:r>
              <a:rPr lang="ko-KR" altLang="en-US" sz="2400" dirty="0" smtClean="0"/>
              <a:t>그저 소중한 사람과 나눈 대화를 차분히 복기(復棋)하고 자신의 말이 그려낸 궤적을 틈틈이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점검하는 것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그리고 자신에게 어울리는 화법을 찾고 꾸준히 </a:t>
            </a:r>
            <a:r>
              <a:rPr lang="ko-KR" altLang="en-US" sz="2400" dirty="0" err="1" smtClean="0"/>
              <a:t>언품을</a:t>
            </a:r>
            <a:r>
              <a:rPr lang="ko-KR" altLang="en-US" sz="2400" dirty="0" smtClean="0"/>
              <a:t> 가다듬는 수밖에 없다</a:t>
            </a:r>
            <a:r>
              <a:rPr lang="en-US" altLang="ko-KR" sz="2400" dirty="0" smtClean="0"/>
              <a:t>.</a:t>
            </a:r>
            <a:r>
              <a:rPr lang="en-US" altLang="ko-KR" sz="2400" dirty="0"/>
              <a:t/>
            </a:r>
            <a:br>
              <a:rPr lang="en-US" altLang="ko-KR" sz="2400" dirty="0"/>
            </a:br>
            <a:r>
              <a:rPr lang="ko-KR" altLang="en-US" sz="2400" dirty="0" smtClean="0"/>
              <a:t>이유는 단 하나다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말하는 기술만으로는 당신의 진심을 다 담아내지 못하기 때문이다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2C955-99E2-4A5E-B02C-4DF94A7F984F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930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저자 이기주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23528" y="1700808"/>
            <a:ext cx="8503920" cy="439248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ko-KR" altLang="en-US" sz="2800" dirty="0"/>
              <a:t>작가 겸 출판인</a:t>
            </a:r>
            <a:r>
              <a:rPr lang="en-US" altLang="ko-KR" sz="2800" dirty="0"/>
              <a:t>. </a:t>
            </a:r>
            <a:br>
              <a:rPr lang="en-US" altLang="ko-KR" sz="2800" dirty="0"/>
            </a:br>
            <a:r>
              <a:rPr lang="ko-KR" altLang="en-US" sz="2800" dirty="0"/>
              <a:t>글을 쓰고 책을 만들며 살아간다</a:t>
            </a:r>
            <a:r>
              <a:rPr lang="en-US" altLang="ko-KR" sz="2800" dirty="0"/>
              <a:t>. </a:t>
            </a:r>
            <a:r>
              <a:rPr lang="ko-KR" altLang="en-US" sz="2800" dirty="0"/>
              <a:t>쓸모를 다해 버려졌거나 </a:t>
            </a:r>
            <a:r>
              <a:rPr lang="en-US" altLang="ko-KR" sz="2800" dirty="0"/>
              <a:t/>
            </a:r>
            <a:br>
              <a:rPr lang="en-US" altLang="ko-KR" sz="2800" dirty="0"/>
            </a:br>
            <a:r>
              <a:rPr lang="ko-KR" altLang="en-US" sz="2800" dirty="0"/>
              <a:t>사라져 가는 것에 대해 주로 쓴다</a:t>
            </a:r>
            <a:r>
              <a:rPr lang="en-US" altLang="ko-KR" sz="2800" dirty="0"/>
              <a:t>. </a:t>
            </a:r>
            <a:r>
              <a:rPr lang="ko-KR" altLang="en-US" sz="2800" dirty="0"/>
              <a:t>활자 중독자를 자처하며 서점을 </a:t>
            </a:r>
            <a:r>
              <a:rPr lang="en-US" altLang="ko-KR" sz="2800" dirty="0"/>
              <a:t/>
            </a:r>
            <a:br>
              <a:rPr lang="en-US" altLang="ko-KR" sz="2800" dirty="0"/>
            </a:br>
            <a:r>
              <a:rPr lang="ko-KR" altLang="en-US" sz="2800" dirty="0"/>
              <a:t>배회하기 좋아한다</a:t>
            </a:r>
            <a:r>
              <a:rPr lang="en-US" altLang="ko-KR" sz="2800" dirty="0"/>
              <a:t>. </a:t>
            </a:r>
            <a:r>
              <a:rPr lang="ko-KR" altLang="en-US" sz="2800" dirty="0"/>
              <a:t>퇴근길에 종종 꽃을 사서 어머니 화장대에 은밀하게 </a:t>
            </a:r>
            <a:r>
              <a:rPr lang="en-US" altLang="ko-KR" sz="2800" dirty="0"/>
              <a:t/>
            </a:r>
            <a:br>
              <a:rPr lang="en-US" altLang="ko-KR" sz="2800" dirty="0"/>
            </a:br>
            <a:r>
              <a:rPr lang="ko-KR" altLang="en-US" sz="2800" dirty="0"/>
              <a:t>올려놓는다</a:t>
            </a:r>
            <a:r>
              <a:rPr lang="en-US" altLang="ko-KR" sz="28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2800" dirty="0"/>
          </a:p>
          <a:p>
            <a:pPr>
              <a:lnSpc>
                <a:spcPct val="150000"/>
              </a:lnSpc>
            </a:pPr>
            <a:r>
              <a:rPr lang="ko-KR" altLang="en-US" sz="2800" dirty="0"/>
              <a:t>지은 책으로는 </a:t>
            </a:r>
            <a:r>
              <a:rPr lang="en-US" altLang="ko-KR" sz="2800" dirty="0"/>
              <a:t/>
            </a:r>
            <a:br>
              <a:rPr lang="en-US" altLang="ko-KR" sz="2800" dirty="0"/>
            </a:br>
            <a:r>
              <a:rPr lang="ko-KR" altLang="en-US" sz="2800" dirty="0"/>
              <a:t>언어의 온도</a:t>
            </a:r>
            <a:r>
              <a:rPr lang="en-US" altLang="ko-KR" sz="2800" dirty="0"/>
              <a:t>』, 『</a:t>
            </a:r>
            <a:r>
              <a:rPr lang="ko-KR" altLang="en-US" sz="2800" dirty="0"/>
              <a:t>말의 품격</a:t>
            </a:r>
            <a:r>
              <a:rPr lang="en-US" altLang="ko-KR" sz="2800" dirty="0"/>
              <a:t>』, 『</a:t>
            </a:r>
            <a:r>
              <a:rPr lang="ko-KR" altLang="en-US" sz="2800" dirty="0"/>
              <a:t>여전히 글쓰기가 두려운 당신에게</a:t>
            </a:r>
            <a:r>
              <a:rPr lang="en-US" altLang="ko-KR" sz="2800" dirty="0"/>
              <a:t>』 </a:t>
            </a:r>
            <a:br>
              <a:rPr lang="en-US" altLang="ko-KR" sz="2800" dirty="0"/>
            </a:br>
            <a:r>
              <a:rPr lang="ko-KR" altLang="en-US" sz="2800" dirty="0"/>
              <a:t>등이 있다</a:t>
            </a:r>
            <a:r>
              <a:rPr lang="en-US" altLang="ko-KR" sz="2800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sz="2800" dirty="0"/>
          </a:p>
          <a:p>
            <a:pPr>
              <a:lnSpc>
                <a:spcPct val="150000"/>
              </a:lnSpc>
            </a:pPr>
            <a:r>
              <a:rPr lang="ko-KR" altLang="en-US" sz="2800" b="1" dirty="0" smtClean="0">
                <a:hlinkClick r:id="rId2"/>
              </a:rPr>
              <a:t>작가가 말하는 </a:t>
            </a:r>
            <a:r>
              <a:rPr lang="ko-KR" altLang="en-US" sz="2800" b="1" dirty="0" err="1" smtClean="0">
                <a:hlinkClick r:id="rId2"/>
              </a:rPr>
              <a:t>책이야기</a:t>
            </a:r>
            <a:r>
              <a:rPr lang="en-US" altLang="ko-KR" sz="2800" b="1" dirty="0" smtClean="0">
                <a:hlinkClick r:id="rId2"/>
              </a:rPr>
              <a:t>_</a:t>
            </a:r>
            <a:r>
              <a:rPr lang="ko-KR" altLang="en-US" sz="2800" b="1" dirty="0" smtClean="0">
                <a:hlinkClick r:id="rId2"/>
              </a:rPr>
              <a:t>작가 이기주</a:t>
            </a:r>
            <a:r>
              <a:rPr lang="en-US" altLang="ko-KR" sz="2800" b="1" dirty="0" smtClean="0">
                <a:hlinkClick r:id="rId2"/>
              </a:rPr>
              <a:t>_1</a:t>
            </a:r>
            <a:r>
              <a:rPr lang="ko-KR" altLang="en-US" sz="2800" b="1" dirty="0" smtClean="0">
                <a:hlinkClick r:id="rId2"/>
              </a:rPr>
              <a:t>분</a:t>
            </a:r>
            <a:r>
              <a:rPr lang="en-US" altLang="ko-KR" sz="2800" b="1" dirty="0" smtClean="0">
                <a:hlinkClick r:id="rId2"/>
              </a:rPr>
              <a:t>43</a:t>
            </a:r>
            <a:r>
              <a:rPr lang="ko-KR" altLang="en-US" sz="2800" b="1" dirty="0" smtClean="0">
                <a:hlinkClick r:id="rId2"/>
              </a:rPr>
              <a:t>초</a:t>
            </a:r>
            <a:endParaRPr lang="en-US" altLang="ko-KR" sz="2800" b="1" dirty="0" smtClean="0"/>
          </a:p>
          <a:p>
            <a:pPr>
              <a:lnSpc>
                <a:spcPct val="150000"/>
              </a:lnSpc>
            </a:pPr>
            <a:endParaRPr lang="en-US" altLang="ko-KR" sz="2800" dirty="0"/>
          </a:p>
          <a:p>
            <a:pPr>
              <a:lnSpc>
                <a:spcPct val="150000"/>
              </a:lnSpc>
            </a:pPr>
            <a:endParaRPr lang="ko-KR" altLang="en-US" sz="2800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7C9-7372-45D4-A3C6-5DB059834F45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093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4294967295"/>
          </p:nvPr>
        </p:nvSpPr>
        <p:spPr>
          <a:xfrm>
            <a:off x="1835696" y="1484784"/>
            <a:ext cx="5638800" cy="3630612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en-US" altLang="ko-K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“ </a:t>
            </a:r>
            <a:r>
              <a:rPr lang="ko-KR" alt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사람의 마음을 얻는 것은</a:t>
            </a:r>
            <a:r>
              <a:rPr lang="en-US" altLang="ko-K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en-US" altLang="ko-K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ko-KR" alt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ko-KR" alt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우주를 얻는 것과 같다</a:t>
            </a:r>
            <a:r>
              <a:rPr lang="en-US" altLang="ko-K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.”</a:t>
            </a:r>
            <a:endParaRPr lang="ko-KR" alt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43B21-0F56-4EB2-8B01-1BDF9C372964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79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600" dirty="0"/>
              <a:t>4</a:t>
            </a:r>
            <a:r>
              <a:rPr lang="ko-KR" altLang="en-US" sz="3600" dirty="0"/>
              <a:t>강 대언담담</a:t>
            </a:r>
            <a:r>
              <a:rPr lang="en-US" altLang="ko-KR" sz="3600" dirty="0"/>
              <a:t>(</a:t>
            </a:r>
            <a:r>
              <a:rPr lang="ko-KR" altLang="en-US" sz="3600" dirty="0" err="1"/>
              <a:t>大言炎炎</a:t>
            </a:r>
            <a:r>
              <a:rPr lang="en-US" altLang="ko-KR" sz="3600" dirty="0"/>
              <a:t>) </a:t>
            </a:r>
            <a:r>
              <a:rPr lang="ko-KR" altLang="en-US" sz="3600" dirty="0"/>
              <a:t>큰 말은 힘이 있다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700807"/>
            <a:ext cx="8503920" cy="2952329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sz="2600" b="1" dirty="0" smtClean="0"/>
              <a:t>전환</a:t>
            </a:r>
            <a:r>
              <a:rPr lang="en-US" altLang="ko-KR" sz="2600" b="1" dirty="0" smtClean="0"/>
              <a:t>_</a:t>
            </a:r>
            <a:r>
              <a:rPr lang="ko-KR" altLang="en-US" sz="2600" b="1" dirty="0" smtClean="0"/>
              <a:t>지는 법을 알아야 이기는 법을 안다</a:t>
            </a:r>
            <a:endParaRPr lang="en-US" altLang="ko-KR" sz="2600" b="1" dirty="0"/>
          </a:p>
          <a:p>
            <a:endParaRPr lang="en-US" altLang="ko-KR" sz="22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300" dirty="0" smtClean="0"/>
              <a:t>살다 보면 누구나 주변 사람들과 갈등을 겪게 마련이다</a:t>
            </a:r>
            <a:r>
              <a:rPr lang="en-US" altLang="ko-KR" sz="2300" dirty="0" smtClean="0"/>
              <a:t>. </a:t>
            </a:r>
            <a:r>
              <a:rPr lang="ko-KR" altLang="en-US" sz="2300" dirty="0" smtClean="0"/>
              <a:t>냉정히 말하자면 우리가 발 딛고 </a:t>
            </a:r>
            <a:r>
              <a:rPr lang="en-US" altLang="ko-KR" sz="2300" dirty="0" smtClean="0"/>
              <a:t/>
            </a:r>
            <a:br>
              <a:rPr lang="en-US" altLang="ko-KR" sz="2300" dirty="0" smtClean="0"/>
            </a:br>
            <a:r>
              <a:rPr lang="ko-KR" altLang="en-US" sz="2300" dirty="0" smtClean="0"/>
              <a:t>있는 세상을 구성하는 존재는 </a:t>
            </a:r>
            <a:r>
              <a:rPr lang="en-US" altLang="ko-KR" sz="2300" dirty="0" smtClean="0"/>
              <a:t>‘</a:t>
            </a:r>
            <a:r>
              <a:rPr lang="ko-KR" altLang="en-US" sz="2300" dirty="0" smtClean="0"/>
              <a:t>나</a:t>
            </a:r>
            <a:r>
              <a:rPr lang="en-US" altLang="ko-KR" sz="2300" dirty="0" smtClean="0"/>
              <a:t>’</a:t>
            </a:r>
            <a:r>
              <a:rPr lang="ko-KR" altLang="en-US" sz="2300" dirty="0" smtClean="0"/>
              <a:t>와 </a:t>
            </a:r>
            <a:r>
              <a:rPr lang="en-US" altLang="ko-KR" sz="2300" dirty="0" smtClean="0"/>
              <a:t>‘</a:t>
            </a:r>
            <a:r>
              <a:rPr lang="ko-KR" altLang="en-US" sz="2300" dirty="0" smtClean="0"/>
              <a:t>우호적인 타인</a:t>
            </a:r>
            <a:r>
              <a:rPr lang="en-US" altLang="ko-KR" sz="2300" dirty="0" smtClean="0"/>
              <a:t>’</a:t>
            </a:r>
            <a:r>
              <a:rPr lang="ko-KR" altLang="en-US" sz="2300" dirty="0" smtClean="0"/>
              <a:t>과 </a:t>
            </a:r>
            <a:r>
              <a:rPr lang="en-US" altLang="ko-KR" sz="2300" dirty="0" smtClean="0"/>
              <a:t>‘</a:t>
            </a:r>
            <a:r>
              <a:rPr lang="ko-KR" altLang="en-US" sz="2300" dirty="0" smtClean="0"/>
              <a:t>비우호적인 타인</a:t>
            </a:r>
            <a:r>
              <a:rPr lang="en-US" altLang="ko-KR" sz="2300" dirty="0" smtClean="0"/>
              <a:t>’, </a:t>
            </a:r>
            <a:r>
              <a:rPr lang="ko-KR" altLang="en-US" sz="2300" dirty="0" smtClean="0"/>
              <a:t>이렇게 셋뿐이다</a:t>
            </a:r>
            <a:r>
              <a:rPr lang="en-US" altLang="ko-KR" sz="23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300" dirty="0" smtClean="0"/>
              <a:t>지는 법을 아는 사람이야말로 책임을 지는 사람이다</a:t>
            </a:r>
            <a:r>
              <a:rPr lang="en-US" altLang="ko-KR" sz="2300" dirty="0" smtClean="0"/>
              <a:t>. </a:t>
            </a:r>
            <a:r>
              <a:rPr lang="ko-KR" altLang="en-US" sz="2300" dirty="0" smtClean="0"/>
              <a:t>지는 행위는 소멸도 끝이 아니다</a:t>
            </a:r>
            <a:r>
              <a:rPr lang="en-US" altLang="ko-KR" sz="2300" dirty="0" smtClean="0"/>
              <a:t>. </a:t>
            </a:r>
            <a:br>
              <a:rPr lang="en-US" altLang="ko-KR" sz="2300" dirty="0" smtClean="0"/>
            </a:br>
            <a:r>
              <a:rPr lang="ko-KR" altLang="en-US" sz="2300" dirty="0" smtClean="0"/>
              <a:t>의미 있게 패배한다면 그건 곧 또 다른 시작이 될 수 있다</a:t>
            </a:r>
            <a:r>
              <a:rPr lang="en-US" altLang="ko-KR" sz="2300" dirty="0" smtClean="0"/>
              <a:t>. </a:t>
            </a:r>
            <a:r>
              <a:rPr lang="ko-KR" altLang="en-US" sz="2300" dirty="0" smtClean="0"/>
              <a:t>상대를 향해 고개를 숙이는 것이 아니라 상대방을 인정하는 방법이기 때문이다</a:t>
            </a:r>
            <a:r>
              <a:rPr lang="en-US" altLang="ko-KR" sz="23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300" dirty="0" smtClean="0"/>
              <a:t>가끔 멋지게 져줄 필요가 있다</a:t>
            </a:r>
            <a:r>
              <a:rPr lang="en-US" altLang="ko-KR" sz="2300" dirty="0" smtClean="0"/>
              <a:t>. </a:t>
            </a:r>
            <a:r>
              <a:rPr lang="ko-KR" altLang="en-US" sz="2300" dirty="0" smtClean="0"/>
              <a:t>그렇게 접어든 길은 죽는 길이 아니다</a:t>
            </a:r>
            <a:r>
              <a:rPr lang="en-US" altLang="ko-KR" sz="2300" dirty="0" smtClean="0"/>
              <a:t>. </a:t>
            </a:r>
            <a:r>
              <a:rPr lang="ko-KR" altLang="en-US" sz="2300" dirty="0" smtClean="0"/>
              <a:t>중국에는 그것이 </a:t>
            </a:r>
            <a:r>
              <a:rPr lang="en-US" altLang="ko-KR" sz="2300" dirty="0" smtClean="0"/>
              <a:t/>
            </a:r>
            <a:br>
              <a:rPr lang="en-US" altLang="ko-KR" sz="2300" dirty="0" smtClean="0"/>
            </a:br>
            <a:r>
              <a:rPr lang="ko-KR" altLang="en-US" sz="2300" dirty="0" smtClean="0"/>
              <a:t>가장 현명하게 사는 길이다</a:t>
            </a:r>
            <a:r>
              <a:rPr lang="en-US" altLang="ko-KR" sz="2300" dirty="0" smtClean="0"/>
              <a:t>.</a:t>
            </a:r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322268" y="4509120"/>
            <a:ext cx="8503920" cy="151216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1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1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1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1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1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1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1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800" b="1" dirty="0" smtClean="0"/>
              <a:t>지적</a:t>
            </a:r>
            <a:r>
              <a:rPr lang="en-US" altLang="ko-KR" sz="1800" b="1" dirty="0" smtClean="0"/>
              <a:t>_</a:t>
            </a:r>
            <a:r>
              <a:rPr lang="ko-KR" altLang="en-US" sz="1800" b="1" dirty="0" smtClean="0"/>
              <a:t>따뜻함에서 태어나는 차가운 말</a:t>
            </a:r>
            <a:endParaRPr lang="en-US" altLang="ko-KR" sz="1800" b="1" dirty="0" smtClean="0"/>
          </a:p>
          <a:p>
            <a:endParaRPr lang="en-US" altLang="ko-KR" sz="1100" dirty="0" smtClean="0"/>
          </a:p>
          <a:p>
            <a:pPr>
              <a:lnSpc>
                <a:spcPct val="110000"/>
              </a:lnSpc>
              <a:buFont typeface="Georgia" pitchFamily="18" charset="0"/>
              <a:buChar char="­"/>
            </a:pPr>
            <a:r>
              <a:rPr lang="ko-KR" altLang="en-US" sz="1600" dirty="0" smtClean="0"/>
              <a:t>사람을 이롭게 하는 말은 솜처럼 따뜻하지만 사람을 상하게 하는 말은 가시처럼 날카롭다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한마디 말의 무게는 천금과 같으며 한마디 말이 사람을 다치게 하면 그 아픔은 칼로 베이는 것과 같다</a:t>
            </a:r>
            <a:r>
              <a:rPr lang="en-US" altLang="ko-KR" sz="1600" dirty="0"/>
              <a:t>.</a:t>
            </a:r>
            <a:endParaRPr lang="en-US" altLang="ko-KR" sz="1600" dirty="0" smtClean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8958E-0F22-47F6-A3F8-32FF6B2EB4E8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236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600" dirty="0"/>
              <a:t>4</a:t>
            </a:r>
            <a:r>
              <a:rPr lang="ko-KR" altLang="en-US" sz="3600" dirty="0"/>
              <a:t>강 대언담담</a:t>
            </a:r>
            <a:r>
              <a:rPr lang="en-US" altLang="ko-KR" sz="3600" dirty="0"/>
              <a:t>(</a:t>
            </a:r>
            <a:r>
              <a:rPr lang="ko-KR" altLang="en-US" sz="3600" dirty="0" err="1"/>
              <a:t>大言炎炎</a:t>
            </a:r>
            <a:r>
              <a:rPr lang="en-US" altLang="ko-KR" sz="3600" dirty="0"/>
              <a:t>) </a:t>
            </a:r>
            <a:r>
              <a:rPr lang="ko-KR" altLang="en-US" sz="3600" dirty="0"/>
              <a:t>큰 말은 힘이 있다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628801"/>
            <a:ext cx="8503920" cy="4680520"/>
          </a:xfrm>
        </p:spPr>
        <p:txBody>
          <a:bodyPr>
            <a:normAutofit fontScale="55000" lnSpcReduction="20000"/>
          </a:bodyPr>
          <a:lstStyle/>
          <a:p>
            <a:r>
              <a:rPr lang="ko-KR" altLang="en-US" b="1" dirty="0" smtClean="0"/>
              <a:t>질문</a:t>
            </a:r>
            <a:r>
              <a:rPr lang="en-US" altLang="ko-KR" b="1" dirty="0" smtClean="0"/>
              <a:t>_</a:t>
            </a:r>
            <a:r>
              <a:rPr lang="ko-KR" altLang="en-US" b="1" dirty="0" smtClean="0"/>
              <a:t>본질과 진실을 물어보는 일</a:t>
            </a:r>
            <a:endParaRPr lang="en-US" altLang="ko-KR" b="1" dirty="0"/>
          </a:p>
          <a:p>
            <a:endParaRPr lang="en-US" altLang="ko-KR" sz="22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400" dirty="0" err="1" smtClean="0"/>
              <a:t>사마천이</a:t>
            </a:r>
            <a:r>
              <a:rPr lang="ko-KR" altLang="en-US" sz="2400" dirty="0" smtClean="0"/>
              <a:t> 쓴 </a:t>
            </a:r>
            <a:r>
              <a:rPr lang="en-US" altLang="ko-KR" sz="2400" dirty="0" smtClean="0"/>
              <a:t>&lt;</a:t>
            </a:r>
            <a:r>
              <a:rPr lang="ko-KR" altLang="en-US" sz="2400" dirty="0" smtClean="0"/>
              <a:t>사기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史記</a:t>
            </a:r>
            <a:r>
              <a:rPr lang="en-US" altLang="ko-KR" sz="2400" dirty="0" smtClean="0"/>
              <a:t>)&gt;</a:t>
            </a:r>
            <a:r>
              <a:rPr lang="ko-KR" altLang="en-US" sz="2400" dirty="0" smtClean="0"/>
              <a:t>에 이런 문장이 나온다</a:t>
            </a:r>
            <a:r>
              <a:rPr lang="en-US" altLang="ko-KR" sz="2400" dirty="0" smtClean="0"/>
              <a:t>.</a:t>
            </a:r>
            <a:br>
              <a:rPr lang="en-US" altLang="ko-KR" sz="2400" dirty="0" smtClean="0"/>
            </a:br>
            <a:r>
              <a:rPr lang="en-US" altLang="ko-KR" sz="2400" dirty="0" smtClean="0"/>
              <a:t>“</a:t>
            </a:r>
            <a:r>
              <a:rPr lang="ko-KR" altLang="en-US" sz="2400" dirty="0" err="1" smtClean="0"/>
              <a:t>반청지위총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내시지위명</a:t>
            </a:r>
            <a:r>
              <a:rPr lang="en-US" altLang="ko-KR" sz="2400" dirty="0" smtClean="0"/>
              <a:t>(</a:t>
            </a:r>
            <a:r>
              <a:rPr lang="ko-KR" altLang="en-US" sz="2400" dirty="0" err="1" smtClean="0"/>
              <a:t>反聽之謂聰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>
                <a:ea typeface="새굴림"/>
              </a:rPr>
              <a:t>内</a:t>
            </a:r>
            <a:r>
              <a:rPr lang="ko-KR" altLang="en-US" sz="2400" dirty="0" err="1" smtClean="0"/>
              <a:t>視之謂明</a:t>
            </a:r>
            <a:r>
              <a:rPr lang="en-US" altLang="ko-KR" sz="2400" dirty="0" smtClean="0"/>
              <a:t>)” “</a:t>
            </a:r>
            <a:r>
              <a:rPr lang="ko-KR" altLang="en-US" sz="2400" dirty="0" smtClean="0"/>
              <a:t>들은 것을 거듭하여 되새기면 가히 귀가 총명하다고 할 수 있고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마음의 눈으로 보면 가히 눈이 밝다고 할 만하다</a:t>
            </a:r>
            <a:r>
              <a:rPr lang="en-US" altLang="ko-KR" sz="2400" dirty="0" smtClean="0"/>
              <a:t>”</a:t>
            </a:r>
            <a:r>
              <a:rPr lang="ko-KR" altLang="en-US" sz="2400" dirty="0" smtClean="0"/>
              <a:t>는 가르침이다</a:t>
            </a:r>
            <a:r>
              <a:rPr lang="en-US" altLang="ko-KR" sz="2400" dirty="0" smtClean="0"/>
              <a:t>.  </a:t>
            </a:r>
            <a:br>
              <a:rPr lang="en-US" altLang="ko-KR" sz="2400" dirty="0" smtClean="0"/>
            </a:br>
            <a:r>
              <a:rPr lang="ko-KR" altLang="en-US" sz="2400" dirty="0" smtClean="0"/>
              <a:t>사람을 대할 때 우리가 응당 지켜야 할 예의와 자세를 일러주는 문장이다</a:t>
            </a:r>
            <a:r>
              <a:rPr lang="en-US" altLang="ko-KR" sz="2400" dirty="0" smtClean="0"/>
              <a:t>. ‘</a:t>
            </a:r>
            <a:r>
              <a:rPr lang="ko-KR" altLang="en-US" sz="2400" dirty="0" smtClean="0"/>
              <a:t>총명(聰明)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이라는 단어도 여기에서 유래했다</a:t>
            </a:r>
            <a:r>
              <a:rPr lang="en-US" altLang="ko-KR" sz="24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400" dirty="0" smtClean="0"/>
              <a:t>사람이라는 하나의 우주를 이해하려면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그 사람의 의도를 짐작하려면 상대의 말을 되새겨 총명하게 듣고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심안(心眼)을 부릅떠 상대의 속마음을 들여다봐야 한다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그리고 그 과정에서 질문을 주고받을 필요가 있다</a:t>
            </a:r>
            <a:r>
              <a:rPr lang="en-US" altLang="ko-KR" sz="2400" dirty="0" smtClean="0"/>
              <a:t>.</a:t>
            </a:r>
          </a:p>
          <a:p>
            <a:pPr>
              <a:buFont typeface="Georgia" pitchFamily="18" charset="0"/>
              <a:buChar char="­"/>
            </a:pPr>
            <a:endParaRPr lang="en-US" altLang="ko-KR" sz="21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400" dirty="0" smtClean="0"/>
              <a:t>사람의 마음에는 저마다 강이 흐른다고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나는 생각한다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어떤 말이 우리의 귀로 들어오는 순간 말은 마음의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강물에 실려 감정의 밑바닥까지 떠내려온다</a:t>
            </a:r>
            <a:r>
              <a:rPr lang="en-US" altLang="ko-KR" sz="2400" dirty="0" smtClean="0"/>
              <a:t>. 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400" dirty="0" smtClean="0"/>
              <a:t>평소 사람들과 얘기를 나누다 보면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각자의 마음속에 저마다 다른 풍경의 비밀 정원 같은 게 있다는 생각이 든다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그곳에는 타인이 잘 알지 못하는 그들만의 추억과 상처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이루지 못한 꿈이 처연하고 은밀하게 어우러져 있을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것만 같다</a:t>
            </a:r>
            <a:r>
              <a:rPr lang="en-US" altLang="ko-KR" sz="2400" dirty="0" smtClean="0"/>
              <a:t>.</a:t>
            </a:r>
          </a:p>
          <a:p>
            <a:pPr>
              <a:buFont typeface="Georgia" pitchFamily="18" charset="0"/>
              <a:buChar char="­"/>
            </a:pPr>
            <a:endParaRPr lang="en-US" altLang="ko-KR" sz="21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400" dirty="0" smtClean="0"/>
              <a:t>사람을 알아간다는 것은 어쩌면 이 정원을 살짝 엿보는 행위가 아닐까 싶다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누군가와 대화를 나누는 순간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동네 어귀 한 귀퉁이에서 아름다운 정원을 </a:t>
            </a:r>
            <a:r>
              <a:rPr lang="ko-KR" altLang="en-US" sz="2400" dirty="0" err="1" smtClean="0"/>
              <a:t>빼꼼히</a:t>
            </a:r>
            <a:r>
              <a:rPr lang="ko-KR" altLang="en-US" sz="2400" dirty="0" smtClean="0"/>
              <a:t> 들여다보는 심정으로 질문이라는 까치발을 들어보면 어떨까</a:t>
            </a:r>
            <a:r>
              <a:rPr lang="en-US" altLang="ko-KR" sz="2400" dirty="0" smtClean="0"/>
              <a:t>?</a:t>
            </a:r>
            <a:br>
              <a:rPr lang="en-US" altLang="ko-KR" sz="2400" dirty="0" smtClean="0"/>
            </a:br>
            <a:r>
              <a:rPr lang="ko-KR" altLang="en-US" sz="2400" dirty="0" smtClean="0"/>
              <a:t>어차피 사람이 다른 사람들에게 다가가는 것이 세상살이의 근본이기도 할 테니 말이다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706C-604F-43B6-A20F-F4889BE16FA5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163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600" dirty="0"/>
              <a:t>4</a:t>
            </a:r>
            <a:r>
              <a:rPr lang="ko-KR" altLang="en-US" sz="3600" dirty="0"/>
              <a:t>강 대언담담</a:t>
            </a:r>
            <a:r>
              <a:rPr lang="en-US" altLang="ko-KR" sz="3600" dirty="0"/>
              <a:t>(</a:t>
            </a:r>
            <a:r>
              <a:rPr lang="ko-KR" altLang="en-US" sz="3600" dirty="0" err="1"/>
              <a:t>大言炎炎</a:t>
            </a:r>
            <a:r>
              <a:rPr lang="en-US" altLang="ko-KR" sz="3600" dirty="0"/>
              <a:t>) </a:t>
            </a:r>
            <a:r>
              <a:rPr lang="ko-KR" altLang="en-US" sz="3600" dirty="0"/>
              <a:t>큰 말은 힘이 있다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556792"/>
            <a:ext cx="8503920" cy="2016224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sz="2300" b="1" dirty="0" smtClean="0"/>
              <a:t>연결</a:t>
            </a:r>
            <a:r>
              <a:rPr lang="en-US" altLang="ko-KR" sz="2300" b="1" dirty="0" smtClean="0"/>
              <a:t>_</a:t>
            </a:r>
            <a:r>
              <a:rPr lang="ko-KR" altLang="en-US" sz="2300" b="1" dirty="0" smtClean="0"/>
              <a:t>두 사람의 공통점을 찾는 노력</a:t>
            </a:r>
            <a:endParaRPr lang="en-US" altLang="ko-KR" sz="2300" b="1" dirty="0"/>
          </a:p>
          <a:p>
            <a:endParaRPr lang="en-US" altLang="ko-KR" sz="22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000" dirty="0" err="1" smtClean="0"/>
              <a:t>사마천이</a:t>
            </a:r>
            <a:r>
              <a:rPr lang="ko-KR" altLang="en-US" sz="2000" dirty="0" smtClean="0"/>
              <a:t> 쓴 </a:t>
            </a:r>
            <a:r>
              <a:rPr lang="en-US" altLang="ko-KR" sz="2000" dirty="0" smtClean="0"/>
              <a:t>&lt;</a:t>
            </a:r>
            <a:r>
              <a:rPr lang="ko-KR" altLang="en-US" sz="2000" dirty="0" smtClean="0"/>
              <a:t>사기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史記</a:t>
            </a:r>
            <a:r>
              <a:rPr lang="en-US" altLang="ko-KR" sz="2000" dirty="0" smtClean="0"/>
              <a:t>)-</a:t>
            </a:r>
            <a:r>
              <a:rPr lang="ko-KR" altLang="en-US" sz="2000" dirty="0" smtClean="0"/>
              <a:t>계명우기</a:t>
            </a:r>
            <a:r>
              <a:rPr lang="en-US" altLang="ko-KR" sz="2000" dirty="0" smtClean="0"/>
              <a:t>&gt;</a:t>
            </a:r>
            <a:r>
              <a:rPr lang="ko-KR" altLang="en-US" sz="2000" dirty="0" smtClean="0"/>
              <a:t>편에는 네 가지 사귐의 유형이 나온다</a:t>
            </a:r>
            <a:r>
              <a:rPr lang="en-US" altLang="ko-KR" sz="2000" dirty="0" smtClean="0"/>
              <a:t>.</a:t>
            </a:r>
            <a:br>
              <a:rPr lang="en-US" altLang="ko-KR" sz="2000" dirty="0" smtClean="0"/>
            </a:br>
            <a:r>
              <a:rPr lang="ko-KR" altLang="en-US" sz="2000" dirty="0" smtClean="0"/>
              <a:t>첫째는 의리를 지키며 서로의 잘못을 바로잡아주는 친구 </a:t>
            </a:r>
            <a:r>
              <a:rPr lang="en-US" altLang="ko-KR" sz="2000" u="sng" dirty="0" smtClean="0"/>
              <a:t>‘</a:t>
            </a:r>
            <a:r>
              <a:rPr lang="ko-KR" altLang="en-US" sz="2000" u="sng" dirty="0" smtClean="0"/>
              <a:t>외우(畏友)</a:t>
            </a:r>
            <a:r>
              <a:rPr lang="en-US" altLang="ko-KR" sz="2000" u="sng" dirty="0" smtClean="0"/>
              <a:t>’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ko-KR" altLang="en-US" sz="2000" dirty="0" smtClean="0"/>
              <a:t>둘째는 친밀한 마음을 나누면서 서로의 어려움을 도와주는 친구 </a:t>
            </a:r>
            <a:r>
              <a:rPr lang="en-US" altLang="ko-KR" sz="2000" u="sng" dirty="0" smtClean="0"/>
              <a:t>‘</a:t>
            </a:r>
            <a:r>
              <a:rPr lang="ko-KR" altLang="en-US" sz="2000" u="sng" dirty="0" err="1" smtClean="0"/>
              <a:t>밀우</a:t>
            </a:r>
            <a:r>
              <a:rPr lang="ko-KR" altLang="en-US" sz="2000" u="sng" dirty="0" smtClean="0"/>
              <a:t>(</a:t>
            </a:r>
            <a:r>
              <a:rPr lang="ko-KR" altLang="en-US" sz="2000" u="sng" dirty="0" err="1" smtClean="0"/>
              <a:t>密友</a:t>
            </a:r>
            <a:r>
              <a:rPr lang="ko-KR" altLang="en-US" sz="2000" u="sng" dirty="0" smtClean="0"/>
              <a:t>)</a:t>
            </a:r>
            <a:r>
              <a:rPr lang="en-US" altLang="ko-KR" sz="2000" u="sng" dirty="0" smtClean="0"/>
              <a:t>’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ko-KR" altLang="en-US" sz="2000" dirty="0" smtClean="0"/>
              <a:t>셋째는 즐거운 일을 나누면서 함께 어울리는 친구 </a:t>
            </a:r>
            <a:r>
              <a:rPr lang="en-US" altLang="ko-KR" sz="2000" u="sng" dirty="0" smtClean="0"/>
              <a:t>‘</a:t>
            </a:r>
            <a:r>
              <a:rPr lang="ko-KR" altLang="en-US" sz="2000" u="sng" dirty="0" smtClean="0"/>
              <a:t>일우</a:t>
            </a:r>
            <a:r>
              <a:rPr lang="en-US" altLang="ko-KR" sz="2000" u="sng" dirty="0" smtClean="0"/>
              <a:t>(</a:t>
            </a:r>
            <a:r>
              <a:rPr lang="ko-KR" altLang="en-US" sz="2000" u="sng" dirty="0" err="1" smtClean="0"/>
              <a:t>昵友</a:t>
            </a:r>
            <a:r>
              <a:rPr lang="en-US" altLang="ko-KR" sz="2000" u="sng" dirty="0" smtClean="0"/>
              <a:t>)’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ko-KR" altLang="en-US" sz="2000" dirty="0" smtClean="0"/>
              <a:t>넷째는 평소 이익만 좇다가 나쁜 일이 생기면 책임을 떠넘기는 친구 </a:t>
            </a:r>
            <a:r>
              <a:rPr lang="en-US" altLang="ko-KR" sz="2000" u="sng" dirty="0" smtClean="0"/>
              <a:t>‘</a:t>
            </a:r>
            <a:r>
              <a:rPr lang="ko-KR" altLang="en-US" sz="2000" u="sng" dirty="0" err="1" smtClean="0"/>
              <a:t>적우</a:t>
            </a:r>
            <a:r>
              <a:rPr lang="en-US" altLang="ko-KR" sz="2000" u="sng" dirty="0" smtClean="0"/>
              <a:t>(</a:t>
            </a:r>
            <a:r>
              <a:rPr lang="ko-KR" altLang="en-US" sz="2000" u="sng" dirty="0" err="1" smtClean="0"/>
              <a:t>賊友</a:t>
            </a:r>
            <a:r>
              <a:rPr lang="en-US" altLang="ko-KR" sz="2000" u="sng" dirty="0" smtClean="0"/>
              <a:t>)’ 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ko-KR" altLang="en-US" sz="2000" dirty="0" smtClean="0"/>
              <a:t>우리가 밥벌이를 위해 내몰리는 이 세상에는 위 네 가지 친구가 적당히 뒤섞여 있을 것이다</a:t>
            </a:r>
            <a:r>
              <a:rPr lang="en-US" altLang="ko-KR" sz="2000" dirty="0" smtClean="0"/>
              <a:t>.</a:t>
            </a:r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323528" y="3645024"/>
            <a:ext cx="8503920" cy="2808312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274320" indent="-274320" algn="l" rtl="0" eaLnBrk="1" latin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1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1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1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1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1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1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1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400" b="1" dirty="0" smtClean="0"/>
              <a:t>광장</a:t>
            </a:r>
            <a:r>
              <a:rPr lang="en-US" altLang="ko-KR" sz="3400" b="1" dirty="0" smtClean="0"/>
              <a:t>_</a:t>
            </a:r>
            <a:r>
              <a:rPr lang="ko-KR" altLang="en-US" sz="3400" b="1" dirty="0" smtClean="0"/>
              <a:t>이분법의 울타리를 뛰어넘자</a:t>
            </a:r>
            <a:endParaRPr lang="en-US" altLang="ko-KR" sz="3400" b="1" dirty="0" smtClean="0"/>
          </a:p>
          <a:p>
            <a:endParaRPr lang="en-US" altLang="ko-KR" sz="2200" dirty="0" smtClean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900" dirty="0" smtClean="0"/>
              <a:t>일찍이 공자는 </a:t>
            </a:r>
            <a:r>
              <a:rPr lang="en-US" altLang="ko-KR" sz="2900" dirty="0" smtClean="0"/>
              <a:t>“</a:t>
            </a:r>
            <a:r>
              <a:rPr lang="ko-KR" altLang="en-US" sz="2900" dirty="0" err="1" smtClean="0"/>
              <a:t>군자주이불비</a:t>
            </a:r>
            <a:r>
              <a:rPr lang="ko-KR" altLang="en-US" sz="2900" dirty="0" smtClean="0"/>
              <a:t> </a:t>
            </a:r>
            <a:r>
              <a:rPr lang="ko-KR" altLang="en-US" sz="2900" dirty="0" err="1" smtClean="0"/>
              <a:t>소인비이부주</a:t>
            </a:r>
            <a:r>
              <a:rPr lang="en-US" altLang="ko-KR" sz="2900" dirty="0" smtClean="0"/>
              <a:t>(</a:t>
            </a:r>
            <a:r>
              <a:rPr lang="ko-KR" altLang="en-US" sz="2900" dirty="0" err="1" smtClean="0"/>
              <a:t>君子周而不比</a:t>
            </a:r>
            <a:r>
              <a:rPr lang="ko-KR" altLang="en-US" sz="2900" dirty="0" smtClean="0"/>
              <a:t> </a:t>
            </a:r>
            <a:r>
              <a:rPr lang="ko-KR" altLang="en-US" sz="2900" dirty="0" err="1" smtClean="0"/>
              <a:t>小人比而不周</a:t>
            </a:r>
            <a:r>
              <a:rPr lang="en-US" altLang="ko-KR" sz="2900" dirty="0" smtClean="0"/>
              <a:t>)” </a:t>
            </a:r>
            <a:r>
              <a:rPr lang="ko-KR" altLang="en-US" sz="2900" dirty="0" smtClean="0"/>
              <a:t>라고 강조한 바 있다</a:t>
            </a:r>
            <a:r>
              <a:rPr lang="en-US" altLang="ko-KR" sz="2900" dirty="0" smtClean="0"/>
              <a:t>.</a:t>
            </a:r>
            <a:br>
              <a:rPr lang="en-US" altLang="ko-KR" sz="2900" dirty="0" smtClean="0"/>
            </a:br>
            <a:r>
              <a:rPr lang="en-US" altLang="ko-KR" sz="2900" dirty="0" smtClean="0"/>
              <a:t>“</a:t>
            </a:r>
            <a:r>
              <a:rPr lang="ko-KR" altLang="en-US" sz="2900" dirty="0" smtClean="0"/>
              <a:t>군자는 여러 사람과 어울리면서도 무리를 짓지 아니하고</a:t>
            </a:r>
            <a:r>
              <a:rPr lang="en-US" altLang="ko-KR" sz="2900" dirty="0" smtClean="0"/>
              <a:t>, </a:t>
            </a:r>
            <a:r>
              <a:rPr lang="ko-KR" altLang="en-US" sz="2900" dirty="0" smtClean="0"/>
              <a:t>소인은 무리를 지어 다른 사람들과 조화를 </a:t>
            </a:r>
            <a:r>
              <a:rPr lang="en-US" altLang="ko-KR" sz="2900" dirty="0" smtClean="0"/>
              <a:t/>
            </a:r>
            <a:br>
              <a:rPr lang="en-US" altLang="ko-KR" sz="2900" dirty="0" smtClean="0"/>
            </a:br>
            <a:r>
              <a:rPr lang="ko-KR" altLang="en-US" sz="2900" dirty="0" smtClean="0"/>
              <a:t>이루지 못한다</a:t>
            </a:r>
            <a:r>
              <a:rPr lang="en-US" altLang="ko-KR" sz="2900" dirty="0" smtClean="0"/>
              <a:t>.”</a:t>
            </a:r>
            <a:r>
              <a:rPr lang="ko-KR" altLang="en-US" sz="2900" dirty="0" smtClean="0"/>
              <a:t>는 의미다</a:t>
            </a:r>
            <a:r>
              <a:rPr lang="en-US" altLang="ko-KR" sz="2900" dirty="0" smtClean="0"/>
              <a:t>.</a:t>
            </a:r>
            <a:br>
              <a:rPr lang="en-US" altLang="ko-KR" sz="2900" dirty="0" smtClean="0"/>
            </a:br>
            <a:r>
              <a:rPr lang="ko-KR" altLang="en-US" sz="2900" dirty="0" smtClean="0"/>
              <a:t>이는 편당</a:t>
            </a:r>
            <a:r>
              <a:rPr lang="en-US" altLang="ko-KR" sz="2900" dirty="0" smtClean="0"/>
              <a:t>(</a:t>
            </a:r>
            <a:r>
              <a:rPr lang="ko-KR" altLang="en-US" sz="2900" dirty="0" smtClean="0"/>
              <a:t>偏黨</a:t>
            </a:r>
            <a:r>
              <a:rPr lang="en-US" altLang="ko-KR" sz="2900" dirty="0" smtClean="0"/>
              <a:t>)</a:t>
            </a:r>
            <a:r>
              <a:rPr lang="ko-KR" altLang="en-US" sz="2900" dirty="0" smtClean="0"/>
              <a:t>하지 않는 것</a:t>
            </a:r>
            <a:r>
              <a:rPr lang="en-US" altLang="ko-KR" sz="2900" dirty="0" smtClean="0"/>
              <a:t>, </a:t>
            </a:r>
            <a:r>
              <a:rPr lang="ko-KR" altLang="en-US" sz="2900" dirty="0" smtClean="0"/>
              <a:t>즉 한쪽 세력이나 사상에 치우치지 않는 자세야말로 군자가 갖춰야 할 </a:t>
            </a:r>
            <a:r>
              <a:rPr lang="en-US" altLang="ko-KR" sz="2900" dirty="0" smtClean="0"/>
              <a:t/>
            </a:r>
            <a:br>
              <a:rPr lang="en-US" altLang="ko-KR" sz="2900" dirty="0" smtClean="0"/>
            </a:br>
            <a:r>
              <a:rPr lang="ko-KR" altLang="en-US" sz="2900" dirty="0" smtClean="0"/>
              <a:t>덕목이라는 뜻이 군자는 한 군데에만 쓰이는 그릇</a:t>
            </a:r>
            <a:r>
              <a:rPr lang="en-US" altLang="ko-KR" sz="2900" dirty="0" smtClean="0"/>
              <a:t>(</a:t>
            </a:r>
            <a:r>
              <a:rPr lang="ko-KR" altLang="en-US" sz="2900" dirty="0" smtClean="0"/>
              <a:t>인물</a:t>
            </a:r>
            <a:r>
              <a:rPr lang="en-US" altLang="ko-KR" sz="2900" dirty="0" smtClean="0"/>
              <a:t>)</a:t>
            </a:r>
            <a:r>
              <a:rPr lang="ko-KR" altLang="en-US" sz="2900" dirty="0" smtClean="0"/>
              <a:t>이 아니라는 의미로도 </a:t>
            </a:r>
            <a:r>
              <a:rPr lang="ko-KR" altLang="en-US" sz="2900" dirty="0" err="1" smtClean="0"/>
              <a:t>헤어릴</a:t>
            </a:r>
            <a:r>
              <a:rPr lang="ko-KR" altLang="en-US" sz="2900" dirty="0" smtClean="0"/>
              <a:t> 수 있다</a:t>
            </a:r>
            <a:r>
              <a:rPr lang="en-US" altLang="ko-KR" sz="2900" dirty="0" smtClean="0"/>
              <a:t>.</a:t>
            </a:r>
          </a:p>
          <a:p>
            <a:pPr>
              <a:buFont typeface="Georgia" pitchFamily="18" charset="0"/>
              <a:buChar char="­"/>
            </a:pPr>
            <a:endParaRPr lang="en-US" altLang="ko-KR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900" dirty="0" smtClean="0"/>
              <a:t>중국 송나라 때 고서(古書) </a:t>
            </a:r>
            <a:r>
              <a:rPr lang="en-US" altLang="ko-KR" sz="2900" dirty="0" smtClean="0"/>
              <a:t>&lt;</a:t>
            </a:r>
            <a:r>
              <a:rPr lang="ko-KR" altLang="en-US" sz="2900" dirty="0" smtClean="0"/>
              <a:t>통감절요(通鑑節要)</a:t>
            </a:r>
            <a:r>
              <a:rPr lang="en-US" altLang="ko-KR" sz="2900" dirty="0" smtClean="0"/>
              <a:t>&gt;</a:t>
            </a:r>
            <a:r>
              <a:rPr lang="ko-KR" altLang="en-US" sz="2900" dirty="0" smtClean="0"/>
              <a:t>에 </a:t>
            </a:r>
            <a:r>
              <a:rPr lang="en-US" altLang="ko-KR" sz="2900" dirty="0" smtClean="0"/>
              <a:t> </a:t>
            </a:r>
            <a:r>
              <a:rPr lang="ko-KR" altLang="en-US" sz="2900" dirty="0" err="1" smtClean="0"/>
              <a:t>해납백천</a:t>
            </a:r>
            <a:r>
              <a:rPr lang="ko-KR" altLang="en-US" sz="2900" dirty="0" smtClean="0"/>
              <a:t> </a:t>
            </a:r>
            <a:r>
              <a:rPr lang="ko-KR" altLang="en-US" sz="2900" dirty="0" err="1" smtClean="0"/>
              <a:t>유용내대</a:t>
            </a:r>
            <a:r>
              <a:rPr lang="en-US" altLang="ko-KR" sz="2900" dirty="0" smtClean="0"/>
              <a:t>(</a:t>
            </a:r>
            <a:r>
              <a:rPr lang="zh-TW" altLang="en-US" sz="2900" dirty="0"/>
              <a:t>海納百川 有容乃</a:t>
            </a:r>
            <a:r>
              <a:rPr lang="zh-TW" altLang="en-US" sz="2900" dirty="0" smtClean="0"/>
              <a:t>大</a:t>
            </a:r>
            <a:r>
              <a:rPr lang="en-US" altLang="zh-TW" sz="2900" dirty="0" smtClean="0"/>
              <a:t>)” </a:t>
            </a:r>
            <a:r>
              <a:rPr lang="ko-KR" altLang="en-US" sz="2900" dirty="0" smtClean="0"/>
              <a:t>라는 </a:t>
            </a:r>
            <a:r>
              <a:rPr lang="en-US" altLang="ko-KR" sz="2900" dirty="0" smtClean="0"/>
              <a:t/>
            </a:r>
            <a:br>
              <a:rPr lang="en-US" altLang="ko-KR" sz="2900" dirty="0" smtClean="0"/>
            </a:br>
            <a:r>
              <a:rPr lang="ko-KR" altLang="en-US" sz="2900" dirty="0" smtClean="0"/>
              <a:t>글귀가 있다</a:t>
            </a:r>
            <a:r>
              <a:rPr lang="en-US" altLang="ko-KR" sz="2900" dirty="0" smtClean="0"/>
              <a:t>. </a:t>
            </a:r>
            <a:r>
              <a:rPr lang="ko-KR" altLang="en-US" sz="2900" dirty="0" smtClean="0"/>
              <a:t>직역하면 </a:t>
            </a:r>
            <a:r>
              <a:rPr lang="en-US" altLang="ko-KR" sz="2900" dirty="0" smtClean="0"/>
              <a:t>“ </a:t>
            </a:r>
            <a:r>
              <a:rPr lang="ko-KR" altLang="en-US" sz="2900" dirty="0" smtClean="0"/>
              <a:t>바다는 모든 강물을 받아들이고 이 때문에</a:t>
            </a:r>
            <a:r>
              <a:rPr lang="en-US" altLang="ko-KR" sz="2900" dirty="0"/>
              <a:t> </a:t>
            </a:r>
            <a:r>
              <a:rPr lang="en-US" altLang="ko-KR" sz="2900" dirty="0" smtClean="0"/>
              <a:t>(</a:t>
            </a:r>
            <a:r>
              <a:rPr lang="ko-KR" altLang="en-US" sz="2900" dirty="0" smtClean="0"/>
              <a:t>바다는</a:t>
            </a:r>
            <a:r>
              <a:rPr lang="en-US" altLang="ko-KR" sz="2900" dirty="0" smtClean="0"/>
              <a:t>) </a:t>
            </a:r>
            <a:r>
              <a:rPr lang="ko-KR" altLang="en-US" sz="2900" dirty="0" smtClean="0"/>
              <a:t>더욱 커진다</a:t>
            </a:r>
            <a:r>
              <a:rPr lang="en-US" altLang="ko-KR" sz="2900" dirty="0" smtClean="0"/>
              <a:t>” </a:t>
            </a:r>
            <a:r>
              <a:rPr lang="ko-KR" altLang="en-US" sz="2900" dirty="0" smtClean="0"/>
              <a:t>는 뜻이다</a:t>
            </a:r>
            <a:r>
              <a:rPr lang="en-US" altLang="ko-KR" sz="29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2900" dirty="0" smtClean="0"/>
              <a:t>바다의 본질이 그러하다</a:t>
            </a:r>
            <a:r>
              <a:rPr lang="en-US" altLang="ko-KR" sz="2900" dirty="0" smtClean="0"/>
              <a:t>. </a:t>
            </a:r>
            <a:r>
              <a:rPr lang="ko-KR" altLang="en-US" sz="2900" dirty="0" smtClean="0"/>
              <a:t>바다가  바다일 수 있는 있는 이유는</a:t>
            </a:r>
            <a:r>
              <a:rPr lang="en-US" altLang="ko-KR" sz="2900" dirty="0" smtClean="0"/>
              <a:t>, </a:t>
            </a:r>
            <a:r>
              <a:rPr lang="ko-KR" altLang="en-US" sz="2900" dirty="0" smtClean="0"/>
              <a:t>단순히 넓고 깊어서가 아니다</a:t>
            </a:r>
            <a:r>
              <a:rPr lang="en-US" altLang="ko-KR" sz="2900" dirty="0" smtClean="0"/>
              <a:t>. </a:t>
            </a:r>
            <a:br>
              <a:rPr lang="en-US" altLang="ko-KR" sz="2900" dirty="0" smtClean="0"/>
            </a:br>
            <a:r>
              <a:rPr lang="ko-KR" altLang="en-US" sz="2900" dirty="0" smtClean="0"/>
              <a:t>가장 낮은 곳에서 모든 물을 끌어당겨 제 품속에 담기 때문이다</a:t>
            </a:r>
            <a:r>
              <a:rPr lang="en-US" altLang="ko-KR" sz="2900" dirty="0" smtClean="0"/>
              <a:t>.</a:t>
            </a:r>
            <a:r>
              <a:rPr lang="ko-KR" altLang="en-US" sz="2900" dirty="0" smtClean="0"/>
              <a:t> </a:t>
            </a:r>
            <a:endParaRPr lang="en-US" altLang="ko-KR" sz="2900" dirty="0" smtClean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94F59-9DCF-47D6-8ACE-6A4A8356CE02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73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부제목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SCG Adaption?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2999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서론</a:t>
            </a:r>
            <a:r>
              <a:rPr lang="en-US" altLang="ko-KR" sz="3600" dirty="0" smtClean="0"/>
              <a:t>_ </a:t>
            </a:r>
            <a:r>
              <a:rPr lang="ko-KR" altLang="en-US" sz="3600" dirty="0" smtClean="0"/>
              <a:t>말은 나름의 </a:t>
            </a:r>
            <a:r>
              <a:rPr lang="ko-KR" altLang="en-US" sz="3600" dirty="0" err="1" smtClean="0"/>
              <a:t>귀소</a:t>
            </a:r>
            <a:r>
              <a:rPr lang="ko-KR" altLang="en-US" sz="3600" dirty="0" smtClean="0"/>
              <a:t> 본능을 지닌다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767064"/>
            <a:ext cx="8503920" cy="4254224"/>
          </a:xfrm>
          <a:noFill/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ko-KR" altLang="en-US" sz="2000" dirty="0" smtClean="0"/>
              <a:t>사람은 홀로 떨어진 섬과 같은 존재다</a:t>
            </a:r>
            <a:r>
              <a:rPr lang="en-US" altLang="ko-KR" sz="2000" dirty="0" smtClean="0"/>
              <a:t>. </a:t>
            </a:r>
            <a:br>
              <a:rPr lang="en-US" altLang="ko-KR" sz="2000" dirty="0" smtClean="0"/>
            </a:br>
            <a:r>
              <a:rPr lang="ko-KR" altLang="en-US" sz="2000" dirty="0" smtClean="0"/>
              <a:t>사람이라는 각기 다른 섬을 이어주는 것은 다름 아닌 말이라는 교각이다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말 덕분에 우리는 외롭지 않다</a:t>
            </a:r>
            <a:r>
              <a:rPr lang="en-US" altLang="ko-KR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말은 마음의 소리다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말이 쌓이고 쌓여 한 사람의 품성이 된다</a:t>
            </a:r>
            <a:r>
              <a:rPr lang="en-US" altLang="ko-KR" sz="2000" dirty="0" smtClean="0"/>
              <a:t>. </a:t>
            </a:r>
            <a:br>
              <a:rPr lang="en-US" altLang="ko-KR" sz="2000" dirty="0" smtClean="0"/>
            </a:br>
            <a:r>
              <a:rPr lang="ko-KR" altLang="en-US" sz="2000" dirty="0" smtClean="0"/>
              <a:t>내가 무심코 던진 말 한마디에 품격이 드러난다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나만의 체취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내가 지닌 고유한 </a:t>
            </a:r>
            <a:r>
              <a:rPr lang="ko-KR" altLang="en-US" sz="2000" dirty="0" err="1" smtClean="0"/>
              <a:t>인향</a:t>
            </a:r>
            <a:r>
              <a:rPr lang="ko-KR" altLang="en-US" sz="2000" dirty="0" smtClean="0"/>
              <a:t>(</a:t>
            </a:r>
            <a:r>
              <a:rPr lang="ko-KR" altLang="en-US" sz="2000" dirty="0" err="1" smtClean="0"/>
              <a:t>人香</a:t>
            </a:r>
            <a:r>
              <a:rPr lang="ko-KR" altLang="en-US" sz="2000" dirty="0" smtClean="0"/>
              <a:t>)은 분명 내가 구사하는 말에서 뿜어져 나온다</a:t>
            </a:r>
            <a:r>
              <a:rPr lang="en-US" altLang="ko-KR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한 권의 책을 읽는다는 것은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궁극적으로 </a:t>
            </a:r>
            <a:r>
              <a:rPr lang="en-US" altLang="ko-KR" sz="2000" dirty="0" smtClean="0"/>
              <a:t>‘</a:t>
            </a:r>
            <a:r>
              <a:rPr lang="ko-KR" altLang="en-US" sz="2000" dirty="0" smtClean="0"/>
              <a:t>나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를 읽는 것이다</a:t>
            </a:r>
            <a:r>
              <a:rPr lang="en-US" altLang="ko-KR" sz="2000" dirty="0" smtClean="0"/>
              <a:t>. </a:t>
            </a:r>
            <a:br>
              <a:rPr lang="en-US" altLang="ko-KR" sz="2000" dirty="0" smtClean="0"/>
            </a:br>
            <a:r>
              <a:rPr lang="en-US" altLang="ko-KR" sz="2000" dirty="0" smtClean="0"/>
              <a:t>&lt;</a:t>
            </a:r>
            <a:r>
              <a:rPr lang="ko-KR" altLang="en-US" sz="2000" dirty="0" smtClean="0"/>
              <a:t>말의  품격</a:t>
            </a:r>
            <a:r>
              <a:rPr lang="en-US" altLang="ko-KR" sz="2000" dirty="0" smtClean="0"/>
              <a:t>&gt;</a:t>
            </a:r>
            <a:r>
              <a:rPr lang="ko-KR" altLang="en-US" sz="2000" dirty="0" smtClean="0"/>
              <a:t>을 한 장 한 장 넘길 때마다 스스로 자신의 </a:t>
            </a:r>
            <a:r>
              <a:rPr lang="ko-KR" altLang="en-US" sz="2000" dirty="0" smtClean="0"/>
              <a:t>말과 </a:t>
            </a:r>
            <a:r>
              <a:rPr lang="ko-KR" altLang="en-US" sz="2000" dirty="0" smtClean="0"/>
              <a:t>세계관에 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ko-KR" altLang="en-US" sz="2000" dirty="0" smtClean="0"/>
              <a:t>대해 끝없이 질문을 떠올렸으면 하는 바람이다</a:t>
            </a:r>
            <a:r>
              <a:rPr lang="en-US" altLang="ko-KR" sz="2000" dirty="0" smtClean="0"/>
              <a:t>.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DA94-6CA1-466E-9632-BA52FD1926CF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653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82453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/>
              <a:t>서문 말은 나름의 </a:t>
            </a:r>
            <a:r>
              <a:rPr lang="ko-KR" altLang="en-US" dirty="0" err="1"/>
              <a:t>귀소</a:t>
            </a:r>
            <a:r>
              <a:rPr lang="ko-KR" altLang="en-US" dirty="0"/>
              <a:t> 본능을 지닌다 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endParaRPr lang="en-US" altLang="ko-KR" dirty="0"/>
          </a:p>
          <a:p>
            <a:pPr>
              <a:lnSpc>
                <a:spcPct val="120000"/>
              </a:lnSpc>
            </a:pPr>
            <a:r>
              <a:rPr lang="en-US" altLang="ko-KR" dirty="0" smtClean="0"/>
              <a:t>1</a:t>
            </a:r>
            <a:r>
              <a:rPr lang="ko-KR" altLang="en-US" dirty="0"/>
              <a:t>강 </a:t>
            </a:r>
            <a:r>
              <a:rPr lang="ko-KR" altLang="en-US" dirty="0" err="1"/>
              <a:t>이청득심</a:t>
            </a:r>
            <a:r>
              <a:rPr lang="en-US" altLang="ko-KR" dirty="0"/>
              <a:t>(</a:t>
            </a:r>
            <a:r>
              <a:rPr lang="ko-KR" altLang="en-US" dirty="0" err="1"/>
              <a:t>以聽得心</a:t>
            </a:r>
            <a:r>
              <a:rPr lang="en-US" altLang="ko-KR" dirty="0"/>
              <a:t>) </a:t>
            </a:r>
            <a:r>
              <a:rPr lang="ko-KR" altLang="en-US" dirty="0"/>
              <a:t>들어야 마음을 얻는다 </a:t>
            </a:r>
            <a:br>
              <a:rPr lang="ko-KR" altLang="en-US" dirty="0"/>
            </a:br>
            <a:r>
              <a:rPr lang="ko-KR" altLang="en-US" dirty="0"/>
              <a:t>존중 잘 말하기 위해선 잘 들어야 한다 </a:t>
            </a:r>
            <a:br>
              <a:rPr lang="ko-KR" altLang="en-US" dirty="0"/>
            </a:br>
            <a:r>
              <a:rPr lang="ko-KR" altLang="en-US" dirty="0"/>
              <a:t>경청 상대는 당신의 입이 아니라 귀를 원한다 </a:t>
            </a:r>
            <a:br>
              <a:rPr lang="ko-KR" altLang="en-US" dirty="0"/>
            </a:br>
            <a:r>
              <a:rPr lang="ko-KR" altLang="en-US" dirty="0"/>
              <a:t>공감 당신의 아픔은 곧 내 아픔 </a:t>
            </a:r>
            <a:br>
              <a:rPr lang="ko-KR" altLang="en-US" dirty="0"/>
            </a:br>
            <a:r>
              <a:rPr lang="ko-KR" altLang="en-US" dirty="0"/>
              <a:t>반응 대화의 물길을 돌리는 행동 </a:t>
            </a:r>
            <a:br>
              <a:rPr lang="ko-KR" altLang="en-US" dirty="0"/>
            </a:br>
            <a:r>
              <a:rPr lang="ko-KR" altLang="en-US" dirty="0"/>
              <a:t>협상 극단 사이에서 절충점 찾기 </a:t>
            </a:r>
            <a:br>
              <a:rPr lang="ko-KR" altLang="en-US" dirty="0"/>
            </a:br>
            <a:r>
              <a:rPr lang="ko-KR" altLang="en-US" dirty="0"/>
              <a:t>겸상 함께 온기를 나누는 자리 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endParaRPr lang="en-US" altLang="ko-KR" dirty="0"/>
          </a:p>
          <a:p>
            <a:pPr>
              <a:lnSpc>
                <a:spcPct val="120000"/>
              </a:lnSpc>
            </a:pPr>
            <a:r>
              <a:rPr lang="en-US" altLang="ko-KR" dirty="0" smtClean="0"/>
              <a:t>2</a:t>
            </a:r>
            <a:r>
              <a:rPr lang="ko-KR" altLang="en-US" dirty="0"/>
              <a:t>강 과언무환</a:t>
            </a:r>
            <a:r>
              <a:rPr lang="en-US" altLang="ko-KR" dirty="0"/>
              <a:t>(</a:t>
            </a:r>
            <a:r>
              <a:rPr lang="ko-KR" altLang="en-US" dirty="0"/>
              <a:t>寡言無患</a:t>
            </a:r>
            <a:r>
              <a:rPr lang="en-US" altLang="ko-KR" dirty="0"/>
              <a:t>) </a:t>
            </a:r>
            <a:r>
              <a:rPr lang="ko-KR" altLang="en-US" dirty="0"/>
              <a:t>말이 적으면 근심이 없다 </a:t>
            </a:r>
            <a:br>
              <a:rPr lang="ko-KR" altLang="en-US" dirty="0"/>
            </a:br>
            <a:r>
              <a:rPr lang="ko-KR" altLang="en-US" dirty="0"/>
              <a:t>침묵 때로는 말도 쉼이 필요하다 </a:t>
            </a:r>
            <a:br>
              <a:rPr lang="ko-KR" altLang="en-US" dirty="0"/>
            </a:br>
            <a:r>
              <a:rPr lang="ko-KR" altLang="en-US" dirty="0"/>
              <a:t>간결 말의 분량에 얽매일 필요가 없다 </a:t>
            </a:r>
            <a:br>
              <a:rPr lang="ko-KR" altLang="en-US" dirty="0"/>
            </a:br>
            <a:r>
              <a:rPr lang="ko-KR" altLang="en-US" dirty="0"/>
              <a:t>긍정 말은 종종 현실과 공명한다 </a:t>
            </a:r>
            <a:br>
              <a:rPr lang="ko-KR" altLang="en-US" dirty="0"/>
            </a:br>
            <a:r>
              <a:rPr lang="ko-KR" altLang="en-US" dirty="0"/>
              <a:t>둔감 천천히 반응해야 속도를 따라잡는다 </a:t>
            </a:r>
            <a:br>
              <a:rPr lang="ko-KR" altLang="en-US" dirty="0"/>
            </a:br>
            <a:r>
              <a:rPr lang="ko-KR" altLang="en-US" dirty="0"/>
              <a:t>시선 관점의 중심을 기울이는 일 </a:t>
            </a:r>
            <a:br>
              <a:rPr lang="ko-KR" altLang="en-US" dirty="0"/>
            </a:br>
            <a:r>
              <a:rPr lang="ko-KR" altLang="en-US" dirty="0"/>
              <a:t>뒷말 내 말은 다시 내게 </a:t>
            </a:r>
            <a:r>
              <a:rPr lang="ko-KR" altLang="en-US" dirty="0" smtClean="0"/>
              <a:t>돌아온다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9D954-A3FD-4240-9A75-2EE8A28B512E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655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680520"/>
          </a:xfrm>
        </p:spPr>
        <p:txBody>
          <a:bodyPr>
            <a:noAutofit/>
          </a:bodyPr>
          <a:lstStyle/>
          <a:p>
            <a:r>
              <a:rPr lang="en-US" altLang="ko-KR" sz="1800" dirty="0"/>
              <a:t>3</a:t>
            </a:r>
            <a:r>
              <a:rPr lang="ko-KR" altLang="en-US" sz="1800" dirty="0"/>
              <a:t>강 </a:t>
            </a:r>
            <a:r>
              <a:rPr lang="ko-KR" altLang="en-US" sz="1800" dirty="0" err="1"/>
              <a:t>언위심성</a:t>
            </a:r>
            <a:r>
              <a:rPr lang="en-US" altLang="ko-KR" sz="1800" dirty="0"/>
              <a:t>(</a:t>
            </a:r>
            <a:r>
              <a:rPr lang="ko-KR" altLang="en-US" sz="1800" dirty="0" err="1"/>
              <a:t>言爲心聲</a:t>
            </a:r>
            <a:r>
              <a:rPr lang="en-US" altLang="ko-KR" sz="1800" dirty="0"/>
              <a:t>) </a:t>
            </a:r>
            <a:r>
              <a:rPr lang="ko-KR" altLang="en-US" sz="1800" dirty="0"/>
              <a:t>말은 마음의 소리다 </a:t>
            </a:r>
            <a:br>
              <a:rPr lang="ko-KR" altLang="en-US" sz="1800" dirty="0"/>
            </a:br>
            <a:r>
              <a:rPr lang="ko-KR" altLang="en-US" sz="1800" dirty="0" err="1"/>
              <a:t>인향</a:t>
            </a:r>
            <a:r>
              <a:rPr lang="ko-KR" altLang="en-US" sz="1800" dirty="0"/>
              <a:t> 사람의 향기 </a:t>
            </a:r>
            <a:br>
              <a:rPr lang="ko-KR" altLang="en-US" sz="1800" dirty="0"/>
            </a:br>
            <a:r>
              <a:rPr lang="ko-KR" altLang="en-US" sz="1800" dirty="0"/>
              <a:t>언행 말과 행동 사이의 간극 </a:t>
            </a:r>
            <a:br>
              <a:rPr lang="ko-KR" altLang="en-US" sz="1800" dirty="0"/>
            </a:br>
            <a:r>
              <a:rPr lang="ko-KR" altLang="en-US" sz="1800" dirty="0"/>
              <a:t>본질 쉽게 섞이거나 사라지지 않는 것 </a:t>
            </a:r>
            <a:br>
              <a:rPr lang="ko-KR" altLang="en-US" sz="1800" dirty="0"/>
            </a:br>
            <a:r>
              <a:rPr lang="ko-KR" altLang="en-US" sz="1800" dirty="0"/>
              <a:t>표현 언어의 무늬와 결을 다채롭게 </a:t>
            </a:r>
            <a:br>
              <a:rPr lang="ko-KR" altLang="en-US" sz="1800" dirty="0"/>
            </a:br>
            <a:r>
              <a:rPr lang="ko-KR" altLang="en-US" sz="1800" dirty="0"/>
              <a:t>관계 만드는 것이 아니라 쌓는 것 </a:t>
            </a:r>
            <a:br>
              <a:rPr lang="ko-KR" altLang="en-US" sz="1800" dirty="0"/>
            </a:br>
            <a:r>
              <a:rPr lang="ko-KR" altLang="en-US" sz="1800" dirty="0"/>
              <a:t>소음 뾰족하고 시끄러운 소리 </a:t>
            </a:r>
            <a:endParaRPr lang="en-US" altLang="ko-KR" sz="1800" dirty="0" smtClean="0"/>
          </a:p>
          <a:p>
            <a:endParaRPr lang="en-US" altLang="ko-KR" sz="1800" dirty="0"/>
          </a:p>
          <a:p>
            <a:r>
              <a:rPr lang="en-US" altLang="ko-KR" sz="1800" dirty="0" smtClean="0"/>
              <a:t>4</a:t>
            </a:r>
            <a:r>
              <a:rPr lang="ko-KR" altLang="en-US" sz="1800" dirty="0"/>
              <a:t>강 대언담담</a:t>
            </a:r>
            <a:r>
              <a:rPr lang="en-US" altLang="ko-KR" sz="1800" dirty="0"/>
              <a:t>(</a:t>
            </a:r>
            <a:r>
              <a:rPr lang="ko-KR" altLang="en-US" sz="1800" dirty="0" err="1"/>
              <a:t>大言炎炎</a:t>
            </a:r>
            <a:r>
              <a:rPr lang="en-US" altLang="ko-KR" sz="1800" dirty="0"/>
              <a:t>) </a:t>
            </a:r>
            <a:r>
              <a:rPr lang="ko-KR" altLang="en-US" sz="1800" dirty="0"/>
              <a:t>큰 말은 힘이 있다 </a:t>
            </a:r>
            <a:br>
              <a:rPr lang="ko-KR" altLang="en-US" sz="1800" dirty="0"/>
            </a:br>
            <a:r>
              <a:rPr lang="ko-KR" altLang="en-US" sz="1800" dirty="0"/>
              <a:t>전환 지는 법을 알아야 이기는 법을 안다 </a:t>
            </a:r>
            <a:br>
              <a:rPr lang="ko-KR" altLang="en-US" sz="1800" dirty="0"/>
            </a:br>
            <a:r>
              <a:rPr lang="ko-KR" altLang="en-US" sz="1800" dirty="0"/>
              <a:t>지적 따뜻함에서 태어나는 차가운 말 </a:t>
            </a:r>
            <a:br>
              <a:rPr lang="ko-KR" altLang="en-US" sz="1800" dirty="0"/>
            </a:br>
            <a:r>
              <a:rPr lang="ko-KR" altLang="en-US" sz="1800" dirty="0"/>
              <a:t>질문 본질과 진실을 물어보는 일 </a:t>
            </a:r>
            <a:br>
              <a:rPr lang="ko-KR" altLang="en-US" sz="1800" dirty="0"/>
            </a:br>
            <a:r>
              <a:rPr lang="ko-KR" altLang="en-US" sz="1800" dirty="0"/>
              <a:t>앞날 과거와 미래는 한 곳에서 숨 쉰다 </a:t>
            </a:r>
            <a:br>
              <a:rPr lang="ko-KR" altLang="en-US" sz="1800" dirty="0"/>
            </a:br>
            <a:r>
              <a:rPr lang="ko-KR" altLang="en-US" sz="1800" dirty="0"/>
              <a:t>연결 두 사람의 공통점을 찾는 노력 </a:t>
            </a:r>
            <a:br>
              <a:rPr lang="ko-KR" altLang="en-US" sz="1800" dirty="0"/>
            </a:br>
            <a:r>
              <a:rPr lang="ko-KR" altLang="en-US" sz="1800" dirty="0"/>
              <a:t>광장 이분법의 울타리를 뛰어넘자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D8D3-4B78-4175-8C8B-DB1A063081BA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388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1</a:t>
            </a:r>
            <a:r>
              <a:rPr lang="ko-KR" altLang="en-US" dirty="0"/>
              <a:t>강 </a:t>
            </a:r>
            <a:r>
              <a:rPr lang="ko-KR" altLang="en-US" dirty="0" err="1"/>
              <a:t>이청득심</a:t>
            </a:r>
            <a:r>
              <a:rPr lang="en-US" altLang="ko-KR" dirty="0"/>
              <a:t>(</a:t>
            </a:r>
            <a:r>
              <a:rPr lang="ko-KR" altLang="en-US" dirty="0" err="1"/>
              <a:t>以聽得心</a:t>
            </a:r>
            <a:r>
              <a:rPr lang="en-US" altLang="ko-KR" dirty="0"/>
              <a:t>) </a:t>
            </a:r>
            <a:r>
              <a:rPr lang="ko-KR" altLang="en-US" dirty="0"/>
              <a:t>들어야 마음을 얻는다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700808"/>
            <a:ext cx="8503920" cy="460851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1400" b="1" dirty="0" smtClean="0"/>
              <a:t>존중</a:t>
            </a:r>
            <a:r>
              <a:rPr lang="en-US" altLang="ko-KR" sz="1400" b="1" dirty="0" smtClean="0"/>
              <a:t>_</a:t>
            </a:r>
            <a:r>
              <a:rPr lang="ko-KR" altLang="en-US" sz="1400" b="1" dirty="0" smtClean="0"/>
              <a:t>잘 말하기 위해선 잘 들어야 한다</a:t>
            </a:r>
            <a:endParaRPr lang="en-US" altLang="ko-KR" sz="1400" b="1" dirty="0" smtClean="0"/>
          </a:p>
          <a:p>
            <a:pPr>
              <a:lnSpc>
                <a:spcPct val="120000"/>
              </a:lnSpc>
            </a:pPr>
            <a:endParaRPr lang="en-US" altLang="ko-KR" sz="900" dirty="0" smtClean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en-US" altLang="ko-KR" sz="1400" dirty="0" smtClean="0"/>
              <a:t>&lt;</a:t>
            </a:r>
            <a:r>
              <a:rPr lang="ko-KR" altLang="en-US" sz="1400" dirty="0" smtClean="0"/>
              <a:t>삼국지연의(三國志演義)</a:t>
            </a:r>
            <a:r>
              <a:rPr lang="en-US" altLang="ko-KR" sz="1400" dirty="0" smtClean="0"/>
              <a:t>&gt;</a:t>
            </a:r>
            <a:r>
              <a:rPr lang="ko-KR" altLang="en-US" sz="1400" dirty="0" smtClean="0"/>
              <a:t>에서 덕장이 있는 곳에 사람이 몰리는 법이다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유비는 자신의 덕을 깃발 삼아 훌륭한 인재를 불러 들였고 그들의 의견에 귀를 기울였다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겸손과 굽힘과 협업을 통해 난제를 해결한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유비의 세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勢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는 눈덩이처럼 불어났다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유비의 진정한 무기는 칼이 아니라 덕이었다</a:t>
            </a:r>
            <a:r>
              <a:rPr lang="en-US" altLang="ko-KR" sz="14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4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1400" dirty="0" smtClean="0"/>
              <a:t>옛말에 </a:t>
            </a:r>
            <a:r>
              <a:rPr lang="ko-KR" altLang="en-US" sz="1400" dirty="0" err="1" smtClean="0"/>
              <a:t>이청득심</a:t>
            </a:r>
            <a:r>
              <a:rPr lang="en-US" altLang="ko-KR" sz="1400" dirty="0" smtClean="0"/>
              <a:t>(</a:t>
            </a:r>
            <a:r>
              <a:rPr lang="ko-KR" altLang="en-US" sz="1400" dirty="0" err="1"/>
              <a:t>以聽得心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이라 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귀를 기울이면 사람의 마음을 얻을 수 있다는 뜻이다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일리가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독일의 철학자 </a:t>
            </a:r>
            <a:r>
              <a:rPr lang="ko-KR" altLang="en-US" sz="1400" dirty="0" err="1" smtClean="0"/>
              <a:t>게오르크</a:t>
            </a:r>
            <a:r>
              <a:rPr lang="ko-KR" altLang="en-US" sz="1400" dirty="0" smtClean="0"/>
              <a:t> 헤겔은 </a:t>
            </a:r>
            <a:r>
              <a:rPr lang="en-US" altLang="ko-KR" sz="1400" dirty="0" smtClean="0"/>
              <a:t>“ </a:t>
            </a:r>
            <a:r>
              <a:rPr lang="ko-KR" altLang="en-US" sz="1400" dirty="0" smtClean="0"/>
              <a:t>마음의 문을 여는 손잡이는 바깥쪽이 아닌 안쪽에 있다</a:t>
            </a:r>
            <a:r>
              <a:rPr lang="en-US" altLang="ko-KR" sz="1400" dirty="0" smtClean="0"/>
              <a:t>” </a:t>
            </a:r>
            <a:r>
              <a:rPr lang="ko-KR" altLang="en-US" sz="1400" dirty="0" smtClean="0"/>
              <a:t>고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말하지 않았던가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상대가 스스로 손잡이를 돌려 마음의 문을 열고 나올 수 있도록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상대를 배려하고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존중해야 한다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그런 뒤에야 마음을 얻는 것도 가능하다</a:t>
            </a:r>
            <a:r>
              <a:rPr lang="en-US" altLang="ko-KR" sz="14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endParaRPr lang="en-US" altLang="ko-KR" sz="1400" dirty="0"/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1400" dirty="0" smtClean="0"/>
              <a:t>그러므로 잘 말하기 위해서는 우선 잘 들어야만 한다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상대의 주장에 동의하지 않더라도 그의 말할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권리를 존중하고 귀를 기울여야 상대의 마음을 열어 젖히는 열쇠를 손에 거머쥘 수 있다</a:t>
            </a:r>
            <a:r>
              <a:rPr lang="en-US" altLang="ko-KR" sz="1400" dirty="0" smtClean="0"/>
              <a:t>.</a:t>
            </a:r>
            <a:br>
              <a:rPr lang="en-US" altLang="ko-KR" sz="1400" dirty="0" smtClean="0"/>
            </a:br>
            <a:r>
              <a:rPr lang="ko-KR" altLang="en-US" sz="1400" dirty="0" smtClean="0"/>
              <a:t>이는 의사소통 과정뿐만 아니라 인생이라는 광활한 무대에서도 적잖이 도움이 되는 자세이기도 하다</a:t>
            </a:r>
            <a:r>
              <a:rPr lang="en-US" altLang="ko-KR" sz="1400" dirty="0" smtClean="0"/>
              <a:t>.</a:t>
            </a:r>
          </a:p>
          <a:p>
            <a:pPr>
              <a:lnSpc>
                <a:spcPct val="120000"/>
              </a:lnSpc>
              <a:buFont typeface="Georgia" pitchFamily="18" charset="0"/>
              <a:buChar char="­"/>
            </a:pPr>
            <a:r>
              <a:rPr lang="ko-KR" altLang="en-US" sz="1400" dirty="0" smtClean="0"/>
              <a:t>삶의 지혜는 종종 듣는 데서 비롯되고 삶의 후회는 대개 말하는 데서 비롯된다</a:t>
            </a:r>
            <a:r>
              <a:rPr lang="en-US" altLang="ko-KR" sz="1400" dirty="0" smtClean="0"/>
              <a:t>.</a:t>
            </a:r>
            <a:endParaRPr lang="ko-KR" altLang="en-US" sz="1400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91C9-08AB-45EA-8756-AE619B6ECE72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304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1</a:t>
            </a:r>
            <a:r>
              <a:rPr lang="ko-KR" altLang="en-US" dirty="0"/>
              <a:t>강 </a:t>
            </a:r>
            <a:r>
              <a:rPr lang="ko-KR" altLang="en-US" dirty="0" err="1"/>
              <a:t>이청득심</a:t>
            </a:r>
            <a:r>
              <a:rPr lang="en-US" altLang="ko-KR" dirty="0"/>
              <a:t>(</a:t>
            </a:r>
            <a:r>
              <a:rPr lang="ko-KR" altLang="en-US" dirty="0" err="1"/>
              <a:t>以聽得心</a:t>
            </a:r>
            <a:r>
              <a:rPr lang="en-US" altLang="ko-KR" dirty="0"/>
              <a:t>) </a:t>
            </a:r>
            <a:r>
              <a:rPr lang="ko-KR" altLang="en-US" dirty="0"/>
              <a:t>들어야 마음을 얻는다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556792"/>
            <a:ext cx="8590728" cy="489654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 smtClean="0"/>
              <a:t>경청</a:t>
            </a:r>
            <a:r>
              <a:rPr lang="en-US" altLang="ko-KR" sz="1400" b="1" dirty="0" smtClean="0"/>
              <a:t>_</a:t>
            </a:r>
            <a:r>
              <a:rPr lang="ko-KR" altLang="en-US" sz="1400" b="1" dirty="0" smtClean="0"/>
              <a:t>상대는 당신의 입이 아니라 귀를 원한다</a:t>
            </a:r>
            <a:endParaRPr lang="en-US" altLang="ko-KR" sz="1400" b="1" dirty="0" smtClean="0"/>
          </a:p>
          <a:p>
            <a:pPr>
              <a:lnSpc>
                <a:spcPct val="150000"/>
              </a:lnSpc>
            </a:pPr>
            <a:endParaRPr lang="en-US" altLang="ko-KR" sz="800" dirty="0" smtClean="0"/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en-US" altLang="ko-KR" sz="1300" dirty="0" smtClean="0"/>
              <a:t>[</a:t>
            </a:r>
            <a:r>
              <a:rPr lang="ko-KR" altLang="en-US" sz="1300" b="1" dirty="0"/>
              <a:t>난중일기</a:t>
            </a:r>
            <a:r>
              <a:rPr lang="ko-KR" altLang="en-US" sz="1300" dirty="0"/>
              <a:t> </a:t>
            </a:r>
            <a:r>
              <a:rPr lang="en-US" altLang="ko-KR" sz="1300" dirty="0" smtClean="0"/>
              <a:t>(</a:t>
            </a:r>
            <a:r>
              <a:rPr lang="ko-KR" altLang="en-US" sz="1300" dirty="0" err="1" smtClean="0"/>
              <a:t>亂中日記</a:t>
            </a:r>
            <a:r>
              <a:rPr lang="en-US" altLang="ko-KR" sz="1300" dirty="0" smtClean="0"/>
              <a:t>)]</a:t>
            </a:r>
            <a:r>
              <a:rPr lang="ko-KR" altLang="en-US" sz="1300" dirty="0" smtClean="0"/>
              <a:t>에 자주 등장하는 한자어를 보면 </a:t>
            </a:r>
            <a:r>
              <a:rPr lang="ko-KR" altLang="en-US" sz="1300" dirty="0" smtClean="0"/>
              <a:t>유</a:t>
            </a:r>
            <a:r>
              <a:rPr lang="ko-KR" altLang="en-US" sz="1300" dirty="0" smtClean="0"/>
              <a:t>독 </a:t>
            </a:r>
            <a:r>
              <a:rPr lang="en-US" altLang="ko-KR" sz="1300" dirty="0" smtClean="0"/>
              <a:t>‘</a:t>
            </a:r>
            <a:r>
              <a:rPr lang="ko-KR" altLang="en-US" sz="1300" dirty="0" smtClean="0"/>
              <a:t>화</a:t>
            </a:r>
            <a:r>
              <a:rPr lang="en-US" altLang="ko-KR" sz="1300" dirty="0" smtClean="0"/>
              <a:t>(</a:t>
            </a:r>
            <a:r>
              <a:rPr lang="ko-KR" altLang="en-US" sz="1300" dirty="0" smtClean="0"/>
              <a:t>話</a:t>
            </a:r>
            <a:r>
              <a:rPr lang="en-US" altLang="ko-KR" sz="1300" dirty="0" smtClean="0"/>
              <a:t>)’, ‘</a:t>
            </a:r>
            <a:r>
              <a:rPr lang="ko-KR" altLang="en-US" sz="1300" dirty="0" smtClean="0"/>
              <a:t>의</a:t>
            </a:r>
            <a:r>
              <a:rPr lang="en-US" altLang="ko-KR" sz="1300" dirty="0" smtClean="0"/>
              <a:t>(</a:t>
            </a:r>
            <a:r>
              <a:rPr lang="ko-KR" altLang="en-US" sz="1300" dirty="0" smtClean="0"/>
              <a:t>議</a:t>
            </a:r>
            <a:r>
              <a:rPr lang="en-US" altLang="ko-KR" sz="1300" dirty="0" smtClean="0"/>
              <a:t>)’, ‘</a:t>
            </a:r>
            <a:r>
              <a:rPr lang="ko-KR" altLang="en-US" sz="1300" dirty="0" smtClean="0"/>
              <a:t>론</a:t>
            </a:r>
            <a:r>
              <a:rPr lang="en-US" altLang="ko-KR" sz="1300" dirty="0" smtClean="0"/>
              <a:t>(</a:t>
            </a:r>
            <a:r>
              <a:rPr lang="ko-KR" altLang="en-US" sz="1300" dirty="0" err="1" smtClean="0"/>
              <a:t>論</a:t>
            </a:r>
            <a:r>
              <a:rPr lang="en-US" altLang="ko-KR" sz="1300" dirty="0" smtClean="0"/>
              <a:t>)’ </a:t>
            </a:r>
            <a:r>
              <a:rPr lang="ko-KR" altLang="en-US" sz="1300" dirty="0" smtClean="0"/>
              <a:t>등의 한자가 자주 등장한다</a:t>
            </a:r>
            <a:r>
              <a:rPr lang="en-US" altLang="ko-KR" sz="1300" dirty="0" smtClean="0"/>
              <a:t>. </a:t>
            </a:r>
            <a:br>
              <a:rPr lang="en-US" altLang="ko-KR" sz="1300" dirty="0" smtClean="0"/>
            </a:br>
            <a:r>
              <a:rPr lang="ko-KR" altLang="en-US" sz="1300" dirty="0" smtClean="0"/>
              <a:t>즉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이순신 장군은 </a:t>
            </a:r>
            <a:r>
              <a:rPr lang="ko-KR" altLang="en-US" sz="1300" dirty="0" err="1" smtClean="0"/>
              <a:t>참모진들과</a:t>
            </a:r>
            <a:r>
              <a:rPr lang="ko-KR" altLang="en-US" sz="1300" dirty="0" smtClean="0"/>
              <a:t> 자주 </a:t>
            </a:r>
            <a:r>
              <a:rPr lang="en-US" altLang="ko-KR" sz="1300" dirty="0" smtClean="0"/>
              <a:t>‘</a:t>
            </a:r>
            <a:r>
              <a:rPr lang="ko-KR" altLang="en-US" sz="1300" dirty="0" smtClean="0"/>
              <a:t>대화</a:t>
            </a:r>
            <a:r>
              <a:rPr lang="en-US" altLang="ko-KR" sz="1300" dirty="0" smtClean="0"/>
              <a:t>’</a:t>
            </a:r>
            <a:r>
              <a:rPr lang="ko-KR" altLang="en-US" sz="1300" dirty="0" smtClean="0"/>
              <a:t>하고 </a:t>
            </a:r>
            <a:r>
              <a:rPr lang="en-US" altLang="ko-KR" sz="1300" dirty="0" smtClean="0"/>
              <a:t>‘</a:t>
            </a:r>
            <a:r>
              <a:rPr lang="ko-KR" altLang="en-US" sz="1300" dirty="0" smtClean="0"/>
              <a:t>의논</a:t>
            </a:r>
            <a:r>
              <a:rPr lang="en-US" altLang="ko-KR" sz="1300" dirty="0" smtClean="0"/>
              <a:t>’</a:t>
            </a:r>
            <a:r>
              <a:rPr lang="ko-KR" altLang="en-US" sz="1300" dirty="0" smtClean="0"/>
              <a:t>하였으며 </a:t>
            </a:r>
            <a:r>
              <a:rPr lang="en-US" altLang="ko-KR" sz="1300" dirty="0" smtClean="0"/>
              <a:t>‘</a:t>
            </a:r>
            <a:r>
              <a:rPr lang="ko-KR" altLang="en-US" sz="1300" dirty="0" smtClean="0"/>
              <a:t>토론</a:t>
            </a:r>
            <a:r>
              <a:rPr lang="en-US" altLang="ko-KR" sz="1300" dirty="0" smtClean="0"/>
              <a:t>’</a:t>
            </a:r>
            <a:r>
              <a:rPr lang="ko-KR" altLang="en-US" sz="1300" dirty="0" smtClean="0"/>
              <a:t>도 즐겨 했다는 것을 미루어 짐작할 수 있다</a:t>
            </a:r>
            <a:r>
              <a:rPr lang="en-US" altLang="ko-KR" sz="1300" dirty="0" smtClean="0"/>
              <a:t>.</a:t>
            </a:r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endParaRPr lang="en-US" altLang="ko-KR" sz="900" dirty="0"/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300" dirty="0" err="1" smtClean="0"/>
              <a:t>손무</a:t>
            </a:r>
            <a:r>
              <a:rPr lang="en-US" altLang="ko-KR" sz="1300" dirty="0" smtClean="0"/>
              <a:t>(</a:t>
            </a:r>
            <a:r>
              <a:rPr lang="ko-KR" altLang="en-US" sz="1300" dirty="0" err="1" smtClean="0"/>
              <a:t>孫武</a:t>
            </a:r>
            <a:r>
              <a:rPr lang="en-US" altLang="ko-KR" sz="1300" dirty="0" smtClean="0"/>
              <a:t>)</a:t>
            </a:r>
            <a:r>
              <a:rPr lang="ko-KR" altLang="en-US" sz="1300" dirty="0" smtClean="0"/>
              <a:t>는 </a:t>
            </a:r>
            <a:r>
              <a:rPr lang="en-US" altLang="ko-KR" sz="1300" dirty="0" smtClean="0"/>
              <a:t>[</a:t>
            </a:r>
            <a:r>
              <a:rPr lang="ko-KR" altLang="en-US" sz="1300" dirty="0" smtClean="0"/>
              <a:t>손자병법</a:t>
            </a:r>
            <a:r>
              <a:rPr lang="en-US" altLang="ko-KR" sz="1300" dirty="0" smtClean="0"/>
              <a:t>][</a:t>
            </a:r>
            <a:r>
              <a:rPr lang="ko-KR" altLang="en-US" sz="1300" dirty="0" smtClean="0"/>
              <a:t>허실</a:t>
            </a:r>
            <a:r>
              <a:rPr lang="en-US" altLang="ko-KR" sz="1300" dirty="0" smtClean="0"/>
              <a:t>]</a:t>
            </a:r>
            <a:r>
              <a:rPr lang="ko-KR" altLang="en-US" sz="1300" dirty="0" smtClean="0"/>
              <a:t>편에서 전쟁을 승리로 이끄는 두 가지 요인</a:t>
            </a:r>
            <a:r>
              <a:rPr lang="en-US" altLang="ko-KR" sz="1300" dirty="0" smtClean="0"/>
              <a:t>(</a:t>
            </a:r>
            <a:r>
              <a:rPr lang="ko-KR" altLang="en-US" sz="1300" dirty="0" smtClean="0"/>
              <a:t>또는 형세</a:t>
            </a:r>
            <a:r>
              <a:rPr lang="en-US" altLang="ko-KR" sz="1300" dirty="0" smtClean="0"/>
              <a:t>)</a:t>
            </a:r>
            <a:r>
              <a:rPr lang="ko-KR" altLang="en-US" sz="1300" dirty="0" smtClean="0"/>
              <a:t>을 언급했다</a:t>
            </a:r>
            <a:r>
              <a:rPr lang="en-US" altLang="ko-KR" sz="1300" dirty="0" smtClean="0"/>
              <a:t>.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승지형</a:t>
            </a:r>
            <a:r>
              <a:rPr lang="en-US" altLang="ko-KR" sz="1300" dirty="0" smtClean="0"/>
              <a:t>(</a:t>
            </a:r>
            <a:r>
              <a:rPr lang="ko-KR" altLang="en-US" sz="1300" dirty="0" smtClean="0"/>
              <a:t>勝之形</a:t>
            </a:r>
            <a:r>
              <a:rPr lang="en-US" altLang="ko-KR" sz="1300" dirty="0" smtClean="0"/>
              <a:t>)</a:t>
            </a:r>
            <a:r>
              <a:rPr lang="ko-KR" altLang="en-US" sz="1300" dirty="0" smtClean="0"/>
              <a:t>과 </a:t>
            </a:r>
            <a:r>
              <a:rPr lang="ko-KR" altLang="en-US" sz="1300" dirty="0" err="1" smtClean="0"/>
              <a:t>제승지형</a:t>
            </a:r>
            <a:r>
              <a:rPr lang="en-US" altLang="ko-KR" sz="1300" dirty="0" smtClean="0"/>
              <a:t>(</a:t>
            </a:r>
            <a:r>
              <a:rPr lang="ko-KR" altLang="en-US" sz="1300" dirty="0" err="1" smtClean="0"/>
              <a:t>制勝之形</a:t>
            </a:r>
            <a:r>
              <a:rPr lang="en-US" altLang="ko-KR" sz="1300" dirty="0" smtClean="0"/>
              <a:t>)</a:t>
            </a:r>
            <a:r>
              <a:rPr lang="ko-KR" altLang="en-US" sz="1300" dirty="0" smtClean="0"/>
              <a:t>이다</a:t>
            </a:r>
            <a:r>
              <a:rPr lang="en-US" altLang="ko-KR" sz="1300" dirty="0" smtClean="0"/>
              <a:t>. ‘</a:t>
            </a:r>
            <a:r>
              <a:rPr lang="ko-KR" altLang="en-US" sz="1300" dirty="0" smtClean="0"/>
              <a:t>승지형</a:t>
            </a:r>
            <a:r>
              <a:rPr lang="en-US" altLang="ko-KR" sz="1300" dirty="0" smtClean="0"/>
              <a:t>’</a:t>
            </a:r>
            <a:r>
              <a:rPr lang="ko-KR" altLang="en-US" sz="1300" dirty="0" smtClean="0"/>
              <a:t>은 겉으로 드러나는 형세다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무기 체계와 부대의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규모 </a:t>
            </a:r>
            <a:r>
              <a:rPr lang="ko-KR" altLang="en-US" sz="1300" dirty="0" smtClean="0"/>
              <a:t>같은 것을 일컫는다</a:t>
            </a:r>
            <a:r>
              <a:rPr lang="en-US" altLang="ko-KR" sz="1300" dirty="0" smtClean="0"/>
              <a:t>. ‘</a:t>
            </a:r>
            <a:r>
              <a:rPr lang="ko-KR" altLang="en-US" sz="1300" dirty="0" err="1" smtClean="0"/>
              <a:t>제승지형</a:t>
            </a:r>
            <a:r>
              <a:rPr lang="en-US" altLang="ko-KR" sz="1300" dirty="0" smtClean="0"/>
              <a:t>’</a:t>
            </a:r>
            <a:r>
              <a:rPr lang="ko-KR" altLang="en-US" sz="1300" dirty="0" smtClean="0"/>
              <a:t>은 눈에 보이지 않는 기운이다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지휘관의 전술과 부대의 사기</a:t>
            </a:r>
            <a:r>
              <a:rPr lang="en-US" altLang="ko-KR" sz="1300" dirty="0" smtClean="0"/>
              <a:t>,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군사 </a:t>
            </a:r>
            <a:r>
              <a:rPr lang="ko-KR" altLang="en-US" sz="1300" dirty="0" smtClean="0"/>
              <a:t>정보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준비 </a:t>
            </a:r>
            <a:r>
              <a:rPr lang="ko-KR" altLang="en-US" sz="1300" dirty="0" err="1" smtClean="0"/>
              <a:t>테세</a:t>
            </a:r>
            <a:r>
              <a:rPr lang="ko-KR" altLang="en-US" sz="1300" dirty="0" smtClean="0"/>
              <a:t> 등이 여기에 속하는데 경우에 따라 승지형보다 전쟁의 승패에 더 큰 </a:t>
            </a:r>
            <a:r>
              <a:rPr lang="ko-KR" altLang="en-US" sz="1300" dirty="0" smtClean="0"/>
              <a:t>영향을 </a:t>
            </a:r>
            <a:r>
              <a:rPr lang="ko-KR" altLang="en-US" sz="1300" dirty="0" smtClean="0"/>
              <a:t>미친다</a:t>
            </a:r>
            <a:r>
              <a:rPr lang="en-US" altLang="ko-KR" sz="13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ko-KR" sz="900" dirty="0"/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300" dirty="0" smtClean="0"/>
              <a:t>경청은 대화 도중 상대방의 말을 가만히 청취</a:t>
            </a:r>
            <a:r>
              <a:rPr lang="en-US" altLang="ko-KR" sz="1300" dirty="0" smtClean="0"/>
              <a:t>(Hearing)</a:t>
            </a:r>
            <a:r>
              <a:rPr lang="ko-KR" altLang="en-US" sz="1300" dirty="0" smtClean="0"/>
              <a:t>하는 </a:t>
            </a:r>
            <a:r>
              <a:rPr lang="en-US" altLang="ko-KR" sz="1300" dirty="0" smtClean="0"/>
              <a:t>‘</a:t>
            </a:r>
            <a:r>
              <a:rPr lang="ko-KR" altLang="en-US" sz="1300" dirty="0" smtClean="0"/>
              <a:t>수동적 듣기</a:t>
            </a:r>
            <a:r>
              <a:rPr lang="en-US" altLang="ko-KR" sz="1300" dirty="0" smtClean="0"/>
              <a:t>’ </a:t>
            </a:r>
            <a:r>
              <a:rPr lang="ko-KR" altLang="en-US" sz="1300" dirty="0" smtClean="0"/>
              <a:t>가 아니라 </a:t>
            </a:r>
            <a:r>
              <a:rPr lang="en-US" altLang="ko-KR" sz="1300" dirty="0" smtClean="0"/>
              <a:t/>
            </a:r>
            <a:br>
              <a:rPr lang="en-US" altLang="ko-KR" sz="1300" dirty="0" smtClean="0"/>
            </a:br>
            <a:r>
              <a:rPr lang="ko-KR" altLang="en-US" sz="1300" dirty="0" smtClean="0"/>
              <a:t>상대의 </a:t>
            </a:r>
            <a:r>
              <a:rPr lang="ko-KR" altLang="en-US" sz="1300" dirty="0" smtClean="0"/>
              <a:t>말에 귀 기울인</a:t>
            </a:r>
            <a:r>
              <a:rPr lang="en-US" altLang="ko-KR" sz="1300" dirty="0" smtClean="0"/>
              <a:t>(Listening) </a:t>
            </a:r>
            <a:r>
              <a:rPr lang="ko-KR" altLang="en-US" sz="1300" dirty="0" smtClean="0"/>
              <a:t>다음 적절하게 반응하는 </a:t>
            </a:r>
            <a:r>
              <a:rPr lang="en-US" altLang="ko-KR" sz="1300" dirty="0" smtClean="0"/>
              <a:t>‘</a:t>
            </a:r>
            <a:r>
              <a:rPr lang="ko-KR" altLang="en-US" sz="1300" dirty="0" smtClean="0"/>
              <a:t>적극적 듣기</a:t>
            </a:r>
            <a:r>
              <a:rPr lang="en-US" altLang="ko-KR" sz="1300" dirty="0" smtClean="0"/>
              <a:t>’</a:t>
            </a:r>
            <a:r>
              <a:rPr lang="ko-KR" altLang="en-US" sz="1300" dirty="0" smtClean="0"/>
              <a:t>에 해당한다</a:t>
            </a:r>
            <a:r>
              <a:rPr lang="en-US" altLang="ko-KR" sz="1300" dirty="0" smtClean="0"/>
              <a:t>.</a:t>
            </a:r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300" dirty="0" smtClean="0"/>
              <a:t>오늘날 우리 사회는 남의 말을 들어주는데 인색한 게 사실이다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경청은 안중에도 없다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말의 총량이 듣는 총량보다 적으면 다들 불안해 한다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말을 많이 해야 타인에게 인정받을 거라는 믿음에 빠져 허우적거린다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말을 적게 하면 공연히 </a:t>
            </a:r>
            <a:r>
              <a:rPr lang="ko-KR" altLang="en-US" sz="1300" dirty="0" smtClean="0"/>
              <a:t>손해 </a:t>
            </a:r>
            <a:r>
              <a:rPr lang="ko-KR" altLang="en-US" sz="1300" dirty="0" smtClean="0"/>
              <a:t>보는 것 같은 박탈감에 시달린다</a:t>
            </a:r>
            <a:r>
              <a:rPr lang="en-US" altLang="ko-KR" sz="1300" dirty="0" smtClean="0"/>
              <a:t>.</a:t>
            </a:r>
            <a:endParaRPr lang="en-US" altLang="ko-KR" sz="1300" dirty="0" smtClean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8B832-AABF-4DCC-91F4-870338821F7F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107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1</a:t>
            </a:r>
            <a:r>
              <a:rPr lang="ko-KR" altLang="en-US" dirty="0"/>
              <a:t>강 </a:t>
            </a:r>
            <a:r>
              <a:rPr lang="ko-KR" altLang="en-US" dirty="0" err="1"/>
              <a:t>이청득심</a:t>
            </a:r>
            <a:r>
              <a:rPr lang="en-US" altLang="ko-KR" dirty="0"/>
              <a:t>(</a:t>
            </a:r>
            <a:r>
              <a:rPr lang="ko-KR" altLang="en-US" dirty="0" err="1"/>
              <a:t>以聽得心</a:t>
            </a:r>
            <a:r>
              <a:rPr lang="en-US" altLang="ko-KR" dirty="0"/>
              <a:t>) </a:t>
            </a:r>
            <a:r>
              <a:rPr lang="ko-KR" altLang="en-US" dirty="0"/>
              <a:t>들어야 마음을 얻는다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556792"/>
            <a:ext cx="8590728" cy="489654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 smtClean="0"/>
              <a:t>경청</a:t>
            </a:r>
            <a:r>
              <a:rPr lang="en-US" altLang="ko-KR" sz="1400" b="1" dirty="0" smtClean="0"/>
              <a:t>_</a:t>
            </a:r>
            <a:r>
              <a:rPr lang="ko-KR" altLang="en-US" sz="1400" b="1" dirty="0" smtClean="0"/>
              <a:t>상대는 당신의 입이 아니라 귀를 원한다</a:t>
            </a:r>
            <a:endParaRPr lang="en-US" altLang="ko-KR" sz="1400" b="1" dirty="0" smtClean="0"/>
          </a:p>
          <a:p>
            <a:pPr>
              <a:lnSpc>
                <a:spcPct val="150000"/>
              </a:lnSpc>
            </a:pPr>
            <a:endParaRPr lang="en-US" altLang="ko-KR" sz="800" dirty="0" smtClean="0"/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400" dirty="0" smtClean="0"/>
              <a:t>누군가의 </a:t>
            </a:r>
            <a:r>
              <a:rPr lang="ko-KR" altLang="en-US" sz="1400" dirty="0" smtClean="0"/>
              <a:t>이야기를 진심으로 들어본 적 있는지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누군가의 작은 목소리를 귀가 아닌 가슴에서 크게 증폭시켜 헤아려 본 적이 있는지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누군가와 마음을 터놓고 대화를 나눌 만 한 </a:t>
            </a:r>
            <a:r>
              <a:rPr lang="en-US" altLang="ko-KR" sz="1400" dirty="0" smtClean="0"/>
              <a:t>‘</a:t>
            </a:r>
            <a:r>
              <a:rPr lang="ko-KR" altLang="en-US" sz="1400" dirty="0" smtClean="0"/>
              <a:t>자신만의 </a:t>
            </a:r>
            <a:r>
              <a:rPr lang="ko-KR" altLang="en-US" sz="1400" dirty="0" err="1" smtClean="0"/>
              <a:t>운주당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이 있는지</a:t>
            </a:r>
            <a:r>
              <a:rPr lang="en-US" altLang="ko-KR" sz="1400" dirty="0" smtClean="0"/>
              <a:t>….</a:t>
            </a:r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endParaRPr lang="en-US" altLang="ko-KR" sz="900" dirty="0" smtClean="0"/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400" dirty="0"/>
              <a:t>삶은 유한하고 죽음은 영원하다는 만고불변의 진리 앞에서 인간은 늘 무력하다</a:t>
            </a:r>
            <a:r>
              <a:rPr lang="en-US" altLang="ko-KR" sz="1400" dirty="0"/>
              <a:t>. </a:t>
            </a:r>
            <a:r>
              <a:rPr lang="ko-KR" altLang="en-US" sz="1400" dirty="0"/>
              <a:t>다만 살아갈 시간이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남아 </a:t>
            </a:r>
            <a:r>
              <a:rPr lang="ko-KR" altLang="en-US" sz="1400" dirty="0"/>
              <a:t>있다는 사실 </a:t>
            </a:r>
            <a:r>
              <a:rPr lang="ko-KR" altLang="en-US" sz="1400" dirty="0" smtClean="0"/>
              <a:t>덕분에 </a:t>
            </a:r>
            <a:r>
              <a:rPr lang="ko-KR" altLang="en-US" sz="1400" dirty="0"/>
              <a:t>우리는 지독한 허탈감과 무력감 속에서도 각자의 삶을 이어나가는지 모른다</a:t>
            </a:r>
            <a:r>
              <a:rPr lang="en-US" altLang="ko-KR" sz="1400" dirty="0" smtClean="0"/>
              <a:t>.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여전히 </a:t>
            </a:r>
            <a:r>
              <a:rPr lang="ko-KR" altLang="en-US" sz="1400" dirty="0"/>
              <a:t>많은 것이 가능하다</a:t>
            </a:r>
            <a:r>
              <a:rPr lang="en-US" altLang="ko-KR" sz="1400" dirty="0"/>
              <a:t>.</a:t>
            </a:r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400" dirty="0"/>
              <a:t>소중한 사람의 마음에 가 닿으려는 진심이 조금이라도 남아 있다면 가슴 한구석에 작은 </a:t>
            </a:r>
            <a:r>
              <a:rPr lang="ko-KR" altLang="en-US" sz="1400" dirty="0" err="1"/>
              <a:t>운주당을</a:t>
            </a:r>
            <a:r>
              <a:rPr lang="ko-KR" altLang="en-US" sz="1400" dirty="0"/>
              <a:t>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세워 </a:t>
            </a:r>
            <a:r>
              <a:rPr lang="ko-KR" altLang="en-US" sz="1400" dirty="0"/>
              <a:t>봤으면 한다</a:t>
            </a:r>
            <a:r>
              <a:rPr lang="en-US" altLang="ko-KR" sz="1400" dirty="0"/>
              <a:t>. </a:t>
            </a:r>
          </a:p>
          <a:p>
            <a:pPr>
              <a:lnSpc>
                <a:spcPct val="150000"/>
              </a:lnSpc>
              <a:buFont typeface="Georgia" pitchFamily="18" charset="0"/>
              <a:buChar char="­"/>
            </a:pPr>
            <a:r>
              <a:rPr lang="ko-KR" altLang="en-US" sz="1400" dirty="0" smtClean="0"/>
              <a:t>지금 당신 </a:t>
            </a:r>
            <a:r>
              <a:rPr lang="ko-KR" altLang="en-US" sz="1400" dirty="0"/>
              <a:t>앞에 있는 사람은 당신의 입이 아니라 어쩌면 당신의 귀를 원하는지도 모른다</a:t>
            </a:r>
            <a:r>
              <a:rPr lang="en-US" altLang="ko-KR" sz="1400" dirty="0" smtClean="0"/>
              <a:t>.</a:t>
            </a:r>
            <a:endParaRPr lang="en-US" altLang="ko-KR" sz="1400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8B832-AABF-4DCC-91F4-870338821F7F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918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1</a:t>
            </a:r>
            <a:r>
              <a:rPr lang="ko-KR" altLang="en-US" dirty="0"/>
              <a:t>강 </a:t>
            </a:r>
            <a:r>
              <a:rPr lang="ko-KR" altLang="en-US" dirty="0" err="1"/>
              <a:t>이청득심</a:t>
            </a:r>
            <a:r>
              <a:rPr lang="en-US" altLang="ko-KR" dirty="0"/>
              <a:t>(</a:t>
            </a:r>
            <a:r>
              <a:rPr lang="ko-KR" altLang="en-US" dirty="0" err="1"/>
              <a:t>以聽得心</a:t>
            </a:r>
            <a:r>
              <a:rPr lang="en-US" altLang="ko-KR" dirty="0"/>
              <a:t>) </a:t>
            </a:r>
            <a:r>
              <a:rPr lang="ko-KR" altLang="en-US" dirty="0"/>
              <a:t>들어야 마음을 얻는다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1752" y="1628800"/>
            <a:ext cx="8518720" cy="4572000"/>
          </a:xfrm>
        </p:spPr>
        <p:txBody>
          <a:bodyPr>
            <a:noAutofit/>
          </a:bodyPr>
          <a:lstStyle/>
          <a:p>
            <a:r>
              <a:rPr lang="ko-KR" altLang="en-US" sz="1500" b="1" dirty="0" smtClean="0"/>
              <a:t>공감</a:t>
            </a:r>
            <a:r>
              <a:rPr lang="en-US" altLang="ko-KR" sz="1500" b="1" dirty="0" smtClean="0"/>
              <a:t>_</a:t>
            </a:r>
            <a:r>
              <a:rPr lang="ko-KR" altLang="en-US" sz="1500" b="1" dirty="0" smtClean="0"/>
              <a:t>당신의 아픔은 곧 내 아픔</a:t>
            </a:r>
            <a:endParaRPr lang="en-US" altLang="ko-KR" sz="1500" b="1" dirty="0" smtClean="0"/>
          </a:p>
          <a:p>
            <a:endParaRPr lang="en-US" altLang="ko-KR" sz="1000" dirty="0" smtClean="0"/>
          </a:p>
          <a:p>
            <a:pPr>
              <a:buFont typeface="Georgia" pitchFamily="18" charset="0"/>
              <a:buChar char="­"/>
            </a:pPr>
            <a:r>
              <a:rPr lang="en-US" altLang="ko-KR" sz="1400" dirty="0" smtClean="0"/>
              <a:t>“</a:t>
            </a:r>
            <a:r>
              <a:rPr lang="ko-KR" altLang="en-US" sz="1400" dirty="0" smtClean="0"/>
              <a:t>아프냐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나도 아프다</a:t>
            </a:r>
            <a:r>
              <a:rPr lang="en-US" altLang="ko-KR" sz="1400" dirty="0" smtClean="0"/>
              <a:t>…”</a:t>
            </a:r>
            <a:br>
              <a:rPr lang="en-US" altLang="ko-KR" sz="1400" dirty="0" smtClean="0"/>
            </a:br>
            <a:r>
              <a:rPr lang="ko-KR" altLang="en-US" sz="1400" dirty="0" smtClean="0"/>
              <a:t>이게 바로 공감이고 소통이 아닐까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상대의 마음속으로 들어가 상대가 느끼는 아픔을 느끼고 또 상대의 입장과 시선으로 사물과 현상을 바라보는 자세야말로 소통의 정수가 아닐는지</a:t>
            </a:r>
            <a:r>
              <a:rPr lang="en-US" altLang="ko-KR" sz="1400" dirty="0" smtClean="0"/>
              <a:t>…</a:t>
            </a:r>
          </a:p>
          <a:p>
            <a:pPr>
              <a:buFont typeface="Georgia" pitchFamily="18" charset="0"/>
              <a:buChar char="­"/>
            </a:pPr>
            <a:endParaRPr lang="en-US" altLang="ko-KR" sz="1400" dirty="0"/>
          </a:p>
          <a:p>
            <a:pPr>
              <a:buFont typeface="Georgia" pitchFamily="18" charset="0"/>
              <a:buChar char="­"/>
            </a:pPr>
            <a:r>
              <a:rPr lang="ko-KR" altLang="en-US" sz="1400" dirty="0" smtClean="0"/>
              <a:t>타인의 고통을 자신의 고통처럼 느끼는 감정이 마음속에 흐르는 것이 공감이라면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남의 딱한 처지를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ko-KR" altLang="en-US" sz="1400" dirty="0" smtClean="0"/>
              <a:t>보고 안타까워하는 연민이 마음 한구석에 고이면 동정이라는 웅덩이가 된다</a:t>
            </a:r>
            <a:r>
              <a:rPr lang="en-US" altLang="ko-KR" sz="1400" dirty="0" smtClean="0"/>
              <a:t>.</a:t>
            </a:r>
          </a:p>
          <a:p>
            <a:pPr>
              <a:buFont typeface="Georgia" pitchFamily="18" charset="0"/>
              <a:buChar char="­"/>
            </a:pPr>
            <a:r>
              <a:rPr lang="ko-KR" altLang="en-US" sz="1400" dirty="0" smtClean="0"/>
              <a:t>웅덩이는 흐르지 않고 정체돼 있으며 깊지 않다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동정도 매한가지다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누군가를 가엽게 여기는 감정에는 자칫 본인의 형편이 상대방보다 낫다는 얄팍한 판단이 스며들 수 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그럴 경우 동정은 상대의 아픔을 달래기는커녕 곪을 대로 곪은 상처에 소금을 끼얹는 것밖에 </a:t>
            </a:r>
            <a:r>
              <a:rPr lang="ko-KR" altLang="en-US" sz="1400" dirty="0" err="1" smtClean="0"/>
              <a:t>안된다</a:t>
            </a:r>
            <a:r>
              <a:rPr lang="en-US" altLang="ko-KR" sz="1400" dirty="0" smtClean="0"/>
              <a:t>.</a:t>
            </a:r>
          </a:p>
          <a:p>
            <a:pPr>
              <a:buFont typeface="Georgia" pitchFamily="18" charset="0"/>
              <a:buChar char="­"/>
            </a:pPr>
            <a:endParaRPr lang="en-US" altLang="ko-KR" sz="1400" dirty="0"/>
          </a:p>
          <a:p>
            <a:pPr>
              <a:buFont typeface="Georgia" pitchFamily="18" charset="0"/>
              <a:buChar char="­"/>
            </a:pPr>
            <a:r>
              <a:rPr lang="ko-KR" altLang="en-US" sz="1400" dirty="0" smtClean="0"/>
              <a:t>공감은 연민이나 측은지심보다 </a:t>
            </a:r>
            <a:r>
              <a:rPr lang="en-US" altLang="ko-KR" sz="1400" dirty="0" smtClean="0"/>
              <a:t>‘</a:t>
            </a:r>
            <a:r>
              <a:rPr lang="ko-KR" altLang="en-US" sz="1400" dirty="0" smtClean="0"/>
              <a:t>인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仁</a:t>
            </a:r>
            <a:r>
              <a:rPr lang="en-US" altLang="ko-KR" sz="1400" dirty="0" smtClean="0"/>
              <a:t>)’</a:t>
            </a:r>
            <a:r>
              <a:rPr lang="ko-KR" altLang="en-US" sz="1400" dirty="0" smtClean="0"/>
              <a:t>과 가깝다고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나는 생각한다</a:t>
            </a:r>
            <a:r>
              <a:rPr lang="en-US" altLang="ko-KR" sz="1400" dirty="0" smtClean="0"/>
              <a:t>.</a:t>
            </a:r>
            <a:br>
              <a:rPr lang="en-US" altLang="ko-KR" sz="1400" dirty="0" smtClean="0"/>
            </a:br>
            <a:r>
              <a:rPr lang="ko-KR" altLang="en-US" sz="1400" dirty="0"/>
              <a:t>인</a:t>
            </a:r>
            <a:r>
              <a:rPr lang="en-US" altLang="ko-KR" sz="1400" dirty="0"/>
              <a:t>(</a:t>
            </a:r>
            <a:r>
              <a:rPr lang="ko-KR" altLang="en-US" sz="1400" dirty="0"/>
              <a:t>仁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은 사람인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人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에 두 이(二)를 더해 만든 한자다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여기에는 단순히 </a:t>
            </a:r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en-US" altLang="ko-KR" sz="1400" dirty="0" smtClean="0"/>
              <a:t>‘</a:t>
            </a:r>
            <a:r>
              <a:rPr lang="ko-KR" altLang="en-US" sz="1400" dirty="0" smtClean="0"/>
              <a:t>마음 씀씀이가 야박하지 않고 인자하다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는 뜻만 있는 게 아니다</a:t>
            </a:r>
            <a:r>
              <a:rPr lang="en-US" altLang="ko-KR" sz="1400" dirty="0" smtClean="0"/>
              <a:t>. </a:t>
            </a:r>
            <a:br>
              <a:rPr lang="en-US" altLang="ko-KR" sz="1400" dirty="0" smtClean="0"/>
            </a:br>
            <a:r>
              <a:rPr lang="en-US" altLang="ko-KR" sz="1400" dirty="0" smtClean="0"/>
              <a:t>‘</a:t>
            </a:r>
            <a:r>
              <a:rPr lang="ko-KR" altLang="en-US" sz="1400" dirty="0" smtClean="0"/>
              <a:t>천지 만물을 한 몸으로 여기는 마음가짐 혹은 그러한 행위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까지 내포한다</a:t>
            </a:r>
            <a:r>
              <a:rPr lang="en-US" altLang="ko-KR" sz="1400" dirty="0" smtClean="0"/>
              <a:t>.</a:t>
            </a:r>
            <a:endParaRPr lang="ko-KR" altLang="en-US" sz="1400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582A-7AA3-4C2C-BC48-33BA19034A1B}" type="datetime1">
              <a:rPr lang="ko-KR" altLang="en-US" smtClean="0"/>
              <a:t>2018-02-19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(</a:t>
            </a:r>
            <a:r>
              <a:rPr lang="ko-KR" altLang="en-US" smtClean="0"/>
              <a:t>주</a:t>
            </a:r>
            <a:r>
              <a:rPr lang="en-US" altLang="ko-KR" smtClean="0"/>
              <a:t>)SCG_</a:t>
            </a:r>
            <a:r>
              <a:rPr lang="ko-KR" altLang="en-US" smtClean="0"/>
              <a:t>임선영컨설턴트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FEF9-AB27-45BD-BDC9-0DA62FD583D3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14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중앙">
  <a:themeElements>
    <a:clrScheme name="중앙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중앙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중앙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1153</TotalTime>
  <Words>925</Words>
  <Application>Microsoft Office PowerPoint</Application>
  <PresentationFormat>화면 슬라이드 쇼(4:3)</PresentationFormat>
  <Paragraphs>264</Paragraphs>
  <Slides>24</Slides>
  <Notes>11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5" baseType="lpstr">
      <vt:lpstr>중앙</vt:lpstr>
      <vt:lpstr>말의 품격</vt:lpstr>
      <vt:lpstr>저자 이기주</vt:lpstr>
      <vt:lpstr>서론_ 말은 나름의 귀소 본능을 지닌다</vt:lpstr>
      <vt:lpstr>목차</vt:lpstr>
      <vt:lpstr>목차</vt:lpstr>
      <vt:lpstr>1강 이청득심(以聽得心) 들어야 마음을 얻는다</vt:lpstr>
      <vt:lpstr>1강 이청득심(以聽得心) 들어야 마음을 얻는다</vt:lpstr>
      <vt:lpstr>1강 이청득심(以聽得心) 들어야 마음을 얻는다</vt:lpstr>
      <vt:lpstr>1강 이청득심(以聽得心) 들어야 마음을 얻는다</vt:lpstr>
      <vt:lpstr>1강 이청득심(以聽得心) 들어야 마음을 얻는다</vt:lpstr>
      <vt:lpstr>1강 이청득심(以聽得心) 들어야 마음을 얻는다</vt:lpstr>
      <vt:lpstr>1강 이청득심(以聽得心) 들어야 마음을 얻는다</vt:lpstr>
      <vt:lpstr>2강 과언무환(寡言無患) 말이 적으면 근심이 없다 </vt:lpstr>
      <vt:lpstr>2강 과언무환(寡言無患) 말이 적으면 근심이 없다 </vt:lpstr>
      <vt:lpstr>2강 과언무환(寡言無患) 말이 적으면 근심이 없다 </vt:lpstr>
      <vt:lpstr>2강 과언무환(寡言無患) 말이 적으면 근심이 없다 </vt:lpstr>
      <vt:lpstr>3강 언위심성(言爲心聲) 말은 마음의 소리다 </vt:lpstr>
      <vt:lpstr>3강 언위심성(言爲心聲) 말은 마음의 소리다 </vt:lpstr>
      <vt:lpstr>3강 언위심성(言爲心聲) 말은 마음의 소리다 </vt:lpstr>
      <vt:lpstr>PowerPoint 프레젠테이션</vt:lpstr>
      <vt:lpstr>4강 대언담담(大言炎炎) 큰 말은 힘이 있다</vt:lpstr>
      <vt:lpstr>4강 대언담담(大言炎炎) 큰 말은 힘이 있다</vt:lpstr>
      <vt:lpstr>4강 대언담담(大言炎炎) 큰 말은 힘이 있다</vt:lpstr>
      <vt:lpstr>SCG Adaption?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말의 품격</dc:title>
  <dc:creator>Owner</dc:creator>
  <cp:lastModifiedBy>Owner</cp:lastModifiedBy>
  <cp:revision>50</cp:revision>
  <cp:lastPrinted>2018-02-14T09:13:00Z</cp:lastPrinted>
  <dcterms:created xsi:type="dcterms:W3CDTF">2018-02-08T02:31:55Z</dcterms:created>
  <dcterms:modified xsi:type="dcterms:W3CDTF">2018-02-19T04:15:01Z</dcterms:modified>
</cp:coreProperties>
</file>